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3" r:id="rId2"/>
  </p:sldMasterIdLst>
  <p:notesMasterIdLst>
    <p:notesMasterId r:id="rId22"/>
  </p:notesMasterIdLst>
  <p:handoutMasterIdLst>
    <p:handoutMasterId r:id="rId23"/>
  </p:handoutMasterIdLst>
  <p:sldIdLst>
    <p:sldId id="261" r:id="rId3"/>
    <p:sldId id="306" r:id="rId4"/>
    <p:sldId id="314" r:id="rId5"/>
    <p:sldId id="319" r:id="rId6"/>
    <p:sldId id="320" r:id="rId7"/>
    <p:sldId id="321" r:id="rId8"/>
    <p:sldId id="325" r:id="rId9"/>
    <p:sldId id="322" r:id="rId10"/>
    <p:sldId id="332" r:id="rId11"/>
    <p:sldId id="333" r:id="rId12"/>
    <p:sldId id="329" r:id="rId13"/>
    <p:sldId id="334" r:id="rId14"/>
    <p:sldId id="328" r:id="rId15"/>
    <p:sldId id="343" r:id="rId16"/>
    <p:sldId id="318" r:id="rId17"/>
    <p:sldId id="324" r:id="rId18"/>
    <p:sldId id="336" r:id="rId19"/>
    <p:sldId id="345" r:id="rId20"/>
    <p:sldId id="344" r:id="rId21"/>
  </p:sldIdLst>
  <p:sldSz cx="9144000" cy="6858000" type="screen4x3"/>
  <p:notesSz cx="6799263" cy="99298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ee Presly" initials="A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92A"/>
    <a:srgbClr val="2006BE"/>
    <a:srgbClr val="030EE3"/>
    <a:srgbClr val="0308C1"/>
    <a:srgbClr val="1F06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4" autoAdjust="0"/>
    <p:restoredTop sz="96357" autoAdjust="0"/>
  </p:normalViewPr>
  <p:slideViewPr>
    <p:cSldViewPr snapToGrid="0" snapToObjects="1">
      <p:cViewPr varScale="1">
        <p:scale>
          <a:sx n="114" d="100"/>
          <a:sy n="114" d="100"/>
        </p:scale>
        <p:origin x="14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AC2627D-D407-4712-891E-53B05ADE18DF}" type="datetimeFigureOut">
              <a:rPr lang="en-GB" smtClean="0"/>
              <a:t>13/02/2023</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5BDE291-04E8-484E-94AC-29F864CFE436}" type="slidenum">
              <a:rPr lang="en-GB" smtClean="0"/>
              <a:t>‹#›</a:t>
            </a:fld>
            <a:endParaRPr lang="en-GB"/>
          </a:p>
        </p:txBody>
      </p:sp>
    </p:spTree>
    <p:extLst>
      <p:ext uri="{BB962C8B-B14F-4D97-AF65-F5344CB8AC3E}">
        <p14:creationId xmlns:p14="http://schemas.microsoft.com/office/powerpoint/2010/main" val="3034541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pPr>
              <a:defRPr/>
            </a:pPr>
            <a:fld id="{C4392D75-4BD7-4E30-9B15-385A45A171A3}" type="datetimeFigureOut">
              <a:rPr lang="en-GB"/>
              <a:pPr>
                <a:defRPr/>
              </a:pPr>
              <a:t>13/02/2023</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pPr>
              <a:defRPr/>
            </a:pPr>
            <a:fld id="{78F355C6-7A17-459A-A570-FD4F37E602D2}" type="slidenum">
              <a:rPr lang="en-GB"/>
              <a:pPr>
                <a:defRPr/>
              </a:pPr>
              <a:t>‹#›</a:t>
            </a:fld>
            <a:endParaRPr lang="en-GB"/>
          </a:p>
        </p:txBody>
      </p:sp>
    </p:spTree>
    <p:extLst>
      <p:ext uri="{BB962C8B-B14F-4D97-AF65-F5344CB8AC3E}">
        <p14:creationId xmlns:p14="http://schemas.microsoft.com/office/powerpoint/2010/main" val="1314221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a:t>
            </a:fld>
            <a:endParaRPr lang="en-GB"/>
          </a:p>
        </p:txBody>
      </p:sp>
    </p:spTree>
    <p:extLst>
      <p:ext uri="{BB962C8B-B14F-4D97-AF65-F5344CB8AC3E}">
        <p14:creationId xmlns:p14="http://schemas.microsoft.com/office/powerpoint/2010/main" val="328831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10</a:t>
            </a:fld>
            <a:endParaRPr lang="en-GB"/>
          </a:p>
        </p:txBody>
      </p:sp>
    </p:spTree>
    <p:extLst>
      <p:ext uri="{BB962C8B-B14F-4D97-AF65-F5344CB8AC3E}">
        <p14:creationId xmlns:p14="http://schemas.microsoft.com/office/powerpoint/2010/main" val="351158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 current focus on digital solutions has prompted questions about which online activities count as a meaningful encounter with employers (Gatsby Benchmark 5) and workplace experiences (Gatsby Benchmark 6).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Benchmark 5 now presents an opportunity for much adaptation of careers programmes. Covid-19 has driven many employers to seek digital solutions to support innovative approaches to the provision of encounters.</a:t>
            </a:r>
          </a:p>
          <a:p>
            <a:endParaRPr lang="en-GB" dirty="0"/>
          </a:p>
          <a:p>
            <a:endParaRPr lang="en-GB" dirty="0"/>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11</a:t>
            </a:fld>
            <a:endParaRPr lang="en-GB" altLang="en-US"/>
          </a:p>
        </p:txBody>
      </p:sp>
    </p:spTree>
    <p:extLst>
      <p:ext uri="{BB962C8B-B14F-4D97-AF65-F5344CB8AC3E}">
        <p14:creationId xmlns:p14="http://schemas.microsoft.com/office/powerpoint/2010/main" val="182442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12</a:t>
            </a:fld>
            <a:endParaRPr lang="en-GB"/>
          </a:p>
        </p:txBody>
      </p:sp>
    </p:spTree>
    <p:extLst>
      <p:ext uri="{BB962C8B-B14F-4D97-AF65-F5344CB8AC3E}">
        <p14:creationId xmlns:p14="http://schemas.microsoft.com/office/powerpoint/2010/main" val="58716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It is essential that Careers Leaders have a clear understanding of their school or college’s strategic objectives to ensure their careers programme is aligned with whole school and college improvement and Covid-19 recovery planning.</a:t>
            </a:r>
          </a:p>
          <a:p>
            <a:endParaRPr lang="en-GB" dirty="0"/>
          </a:p>
          <a:p>
            <a:r>
              <a:rPr lang="en-GB" dirty="0"/>
              <a:t>Prioritise engagement with senior leadership and governors to ensure that the</a:t>
            </a:r>
            <a:r>
              <a:rPr lang="en-GB" baseline="0" dirty="0"/>
              <a:t> </a:t>
            </a:r>
            <a:r>
              <a:rPr lang="en-GB" dirty="0"/>
              <a:t>careers programme is aligned with whole school and college improvement and Covid-19 recovery planning. The</a:t>
            </a:r>
            <a:r>
              <a:rPr lang="en-GB" baseline="0" dirty="0"/>
              <a:t> </a:t>
            </a:r>
            <a:r>
              <a:rPr lang="en-GB" dirty="0"/>
              <a:t>programme should also directly support positive outcomes for students. </a:t>
            </a:r>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13</a:t>
            </a:fld>
            <a:endParaRPr lang="en-GB" altLang="en-US"/>
          </a:p>
        </p:txBody>
      </p:sp>
    </p:spTree>
    <p:extLst>
      <p:ext uri="{BB962C8B-B14F-4D97-AF65-F5344CB8AC3E}">
        <p14:creationId xmlns:p14="http://schemas.microsoft.com/office/powerpoint/2010/main" val="174627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14</a:t>
            </a:fld>
            <a:endParaRPr lang="en-GB"/>
          </a:p>
        </p:txBody>
      </p:sp>
    </p:spTree>
    <p:extLst>
      <p:ext uri="{BB962C8B-B14F-4D97-AF65-F5344CB8AC3E}">
        <p14:creationId xmlns:p14="http://schemas.microsoft.com/office/powerpoint/2010/main" val="189657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15</a:t>
            </a:fld>
            <a:endParaRPr lang="en-GB"/>
          </a:p>
        </p:txBody>
      </p:sp>
    </p:spTree>
    <p:extLst>
      <p:ext uri="{BB962C8B-B14F-4D97-AF65-F5344CB8AC3E}">
        <p14:creationId xmlns:p14="http://schemas.microsoft.com/office/powerpoint/2010/main" val="243224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spc="-3" dirty="0">
                <a:solidFill>
                  <a:srgbClr val="575756"/>
                </a:solidFill>
                <a:latin typeface="Lato" panose="020F0502020204030203"/>
                <a:ea typeface="Calibri" charset="0"/>
                <a:cs typeface="Calibri" charset="0"/>
              </a:rPr>
              <a:t>Following an initial 1300 training places taken up, we have a further 650 places available.</a:t>
            </a:r>
          </a:p>
          <a:p>
            <a:endParaRPr lang="en-GB" sz="1200" spc="-3" dirty="0">
              <a:solidFill>
                <a:srgbClr val="575756"/>
              </a:solidFill>
              <a:latin typeface="Lato" panose="020F0502020204030203"/>
              <a:ea typeface="Calibri" charset="0"/>
              <a:cs typeface="Calibri" charset="0"/>
            </a:endParaRPr>
          </a:p>
          <a:p>
            <a:r>
              <a:rPr lang="en-GB" sz="1200" spc="-3" dirty="0">
                <a:solidFill>
                  <a:srgbClr val="575756"/>
                </a:solidFill>
                <a:latin typeface="Lato" panose="020F0502020204030203"/>
                <a:ea typeface="Calibri" charset="0"/>
                <a:cs typeface="Calibri" charset="0"/>
              </a:rPr>
              <a:t>What to expect</a:t>
            </a:r>
            <a:br>
              <a:rPr lang="en-GB" sz="1200" spc="-3" dirty="0">
                <a:solidFill>
                  <a:srgbClr val="575756"/>
                </a:solidFill>
                <a:latin typeface="Lato" panose="020F0502020204030203"/>
                <a:ea typeface="Calibri" charset="0"/>
                <a:cs typeface="Calibri" charset="0"/>
              </a:rPr>
            </a:br>
            <a:endParaRPr lang="en-GB" sz="1200" spc="-3" dirty="0">
              <a:solidFill>
                <a:srgbClr val="575756"/>
              </a:solidFill>
              <a:latin typeface="Lato" panose="020F0502020204030203"/>
              <a:ea typeface="Calibri" charset="0"/>
              <a:cs typeface="Calibri" charset="0"/>
            </a:endParaRP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can gain access to a qualification (up to level 7)</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will be able to choose a programme that suits your time commitment</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are both non-accredited and accredited programmes available</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will be able to find a programme that’s local to you</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are a variety of programmes which cover different development areas of the Careers Leader role</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will be the opportunity to meet and network with other Careers Leaders</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Upon completion of the course, your school or college will be awarded a £1,000 bursary to cover any costs incurred attending the training</a:t>
            </a:r>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16</a:t>
            </a:fld>
            <a:endParaRPr lang="en-GB" altLang="en-US"/>
          </a:p>
        </p:txBody>
      </p:sp>
    </p:spTree>
    <p:extLst>
      <p:ext uri="{BB962C8B-B14F-4D97-AF65-F5344CB8AC3E}">
        <p14:creationId xmlns:p14="http://schemas.microsoft.com/office/powerpoint/2010/main" val="405365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RF</a:t>
            </a:r>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17</a:t>
            </a:fld>
            <a:endParaRPr lang="en-GB" altLang="en-US"/>
          </a:p>
        </p:txBody>
      </p:sp>
    </p:spTree>
    <p:extLst>
      <p:ext uri="{BB962C8B-B14F-4D97-AF65-F5344CB8AC3E}">
        <p14:creationId xmlns:p14="http://schemas.microsoft.com/office/powerpoint/2010/main" val="24897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spc="-3" dirty="0">
                <a:solidFill>
                  <a:srgbClr val="575756"/>
                </a:solidFill>
                <a:latin typeface="Lato" panose="020F0502020204030203"/>
                <a:ea typeface="Calibri" charset="0"/>
                <a:cs typeface="Calibri" charset="0"/>
              </a:rPr>
              <a:t>Following an initial 1300 training places taken up, we have a further 650 places available.</a:t>
            </a:r>
          </a:p>
          <a:p>
            <a:endParaRPr lang="en-GB" sz="1200" spc="-3" dirty="0">
              <a:solidFill>
                <a:srgbClr val="575756"/>
              </a:solidFill>
              <a:latin typeface="Lato" panose="020F0502020204030203"/>
              <a:ea typeface="Calibri" charset="0"/>
              <a:cs typeface="Calibri" charset="0"/>
            </a:endParaRPr>
          </a:p>
          <a:p>
            <a:r>
              <a:rPr lang="en-GB" sz="1200" spc="-3" dirty="0">
                <a:solidFill>
                  <a:srgbClr val="575756"/>
                </a:solidFill>
                <a:latin typeface="Lato" panose="020F0502020204030203"/>
                <a:ea typeface="Calibri" charset="0"/>
                <a:cs typeface="Calibri" charset="0"/>
              </a:rPr>
              <a:t>What to expect</a:t>
            </a:r>
            <a:br>
              <a:rPr lang="en-GB" sz="1200" spc="-3" dirty="0">
                <a:solidFill>
                  <a:srgbClr val="575756"/>
                </a:solidFill>
                <a:latin typeface="Lato" panose="020F0502020204030203"/>
                <a:ea typeface="Calibri" charset="0"/>
                <a:cs typeface="Calibri" charset="0"/>
              </a:rPr>
            </a:br>
            <a:endParaRPr lang="en-GB" sz="1200" spc="-3" dirty="0">
              <a:solidFill>
                <a:srgbClr val="575756"/>
              </a:solidFill>
              <a:latin typeface="Lato" panose="020F0502020204030203"/>
              <a:ea typeface="Calibri" charset="0"/>
              <a:cs typeface="Calibri" charset="0"/>
            </a:endParaRP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can gain access to a qualification (up to level 7)</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will be able to choose a programme that suits your time commitment</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are both non-accredited and accredited programmes available</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You will be able to find a programme that’s local to you</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are a variety of programmes which cover different development areas of the Careers Leader role</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There will be the opportunity to meet and network with other Careers Leaders</a:t>
            </a:r>
          </a:p>
          <a:p>
            <a:pPr marL="285750" indent="-285750">
              <a:buFont typeface="Arial" panose="020B0604020202020204" pitchFamily="34" charset="0"/>
              <a:buChar char="•"/>
            </a:pPr>
            <a:r>
              <a:rPr lang="en-GB" sz="1200" spc="-3" dirty="0">
                <a:solidFill>
                  <a:srgbClr val="575756"/>
                </a:solidFill>
                <a:latin typeface="Lato" panose="020F0502020204030203"/>
                <a:ea typeface="Calibri" charset="0"/>
                <a:cs typeface="Calibri" charset="0"/>
              </a:rPr>
              <a:t>Upon completion of the course, your school or college will be awarded a £1,000 bursary to cover any costs incurred attending the training</a:t>
            </a:r>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18</a:t>
            </a:fld>
            <a:endParaRPr lang="en-GB" altLang="en-US"/>
          </a:p>
        </p:txBody>
      </p:sp>
    </p:spTree>
    <p:extLst>
      <p:ext uri="{BB962C8B-B14F-4D97-AF65-F5344CB8AC3E}">
        <p14:creationId xmlns:p14="http://schemas.microsoft.com/office/powerpoint/2010/main" val="242743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19</a:t>
            </a:fld>
            <a:endParaRPr lang="en-GB"/>
          </a:p>
        </p:txBody>
      </p:sp>
    </p:spTree>
    <p:extLst>
      <p:ext uri="{BB962C8B-B14F-4D97-AF65-F5344CB8AC3E}">
        <p14:creationId xmlns:p14="http://schemas.microsoft.com/office/powerpoint/2010/main" val="343728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Recorded</a:t>
            </a:r>
            <a:r>
              <a:rPr lang="en-GB" altLang="en-US" b="1" baseline="0" dirty="0"/>
              <a:t> session</a:t>
            </a:r>
          </a:p>
          <a:p>
            <a:r>
              <a:rPr lang="en-GB" altLang="en-US" b="1" baseline="0" dirty="0"/>
              <a:t>Q&amp;A session at the end; put your questions in the chat</a:t>
            </a:r>
          </a:p>
          <a:p>
            <a:r>
              <a:rPr lang="en-GB" altLang="en-US" b="1" baseline="0" dirty="0"/>
              <a:t>Snapshots during the session to be shared on social media </a:t>
            </a:r>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2</a:t>
            </a:fld>
            <a:endParaRPr lang="en-GB" altLang="en-US"/>
          </a:p>
        </p:txBody>
      </p:sp>
    </p:spTree>
    <p:extLst>
      <p:ext uri="{BB962C8B-B14F-4D97-AF65-F5344CB8AC3E}">
        <p14:creationId xmlns:p14="http://schemas.microsoft.com/office/powerpoint/2010/main" val="90453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8F355C6-7A17-459A-A570-FD4F37E602D2}" type="slidenum">
              <a:rPr lang="en-GB" smtClean="0"/>
              <a:pPr>
                <a:defRPr/>
              </a:pPr>
              <a:t>3</a:t>
            </a:fld>
            <a:endParaRPr lang="en-GB"/>
          </a:p>
        </p:txBody>
      </p:sp>
    </p:spTree>
    <p:extLst>
      <p:ext uri="{BB962C8B-B14F-4D97-AF65-F5344CB8AC3E}">
        <p14:creationId xmlns:p14="http://schemas.microsoft.com/office/powerpoint/2010/main" val="68721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a:p>
            <a:r>
              <a:rPr lang="en-GB" dirty="0"/>
              <a:t>As we entered the new academic year we can see that the pandemic has changed the value placed on quality careers guidance as part of an institution’s recovery planning, presenting opportunities to achieve impact in new ways.</a:t>
            </a:r>
          </a:p>
          <a:p>
            <a:endParaRPr lang="en-GB" dirty="0"/>
          </a:p>
          <a:p>
            <a:r>
              <a:rPr lang="en-GB" dirty="0"/>
              <a:t>At the end of last term almost three quarters (72%) of secondary school and college leaders felt that careers guidance had become even more important, although there had been significant disruption to careers programmes over the lockdown. </a:t>
            </a:r>
          </a:p>
          <a:p>
            <a:endParaRPr lang="en-GB" altLang="en-US" b="1" dirty="0"/>
          </a:p>
          <a:p>
            <a:r>
              <a:rPr lang="en-GB" dirty="0"/>
              <a:t>It is recognised that there are immense and varied pressures on schools and colleges, but the combination of more engaged senior leaders and a student body that needs support shows how important careers guidance is. </a:t>
            </a:r>
          </a:p>
          <a:p>
            <a:endParaRPr lang="en-GB" altLang="en-US" b="1" dirty="0"/>
          </a:p>
          <a:p>
            <a:r>
              <a:rPr lang="en-GB" dirty="0"/>
              <a:t>“Although Covid-19 presents many challenges, and a few opportunities, the Gatsby Benchmarks remain at the heart of Careers Guidance in England. Their principles are as relevant today as before the pandemic” (Sir John Holman).</a:t>
            </a:r>
            <a:r>
              <a:rPr lang="en-GB" baseline="0" dirty="0"/>
              <a:t> </a:t>
            </a:r>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4</a:t>
            </a:fld>
            <a:endParaRPr lang="en-GB" altLang="en-US"/>
          </a:p>
        </p:txBody>
      </p:sp>
    </p:spTree>
    <p:extLst>
      <p:ext uri="{BB962C8B-B14F-4D97-AF65-F5344CB8AC3E}">
        <p14:creationId xmlns:p14="http://schemas.microsoft.com/office/powerpoint/2010/main" val="125969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It is also intended that Enterprise Coordinators, Enterprise Advisers, employers and other organisations will find the information within this guide useful when considering how to adapt the design and delivery of careers programmes in a way that continues to meet the needs of young people.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1" dirty="0"/>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5</a:t>
            </a:fld>
            <a:endParaRPr lang="en-GB" altLang="en-US"/>
          </a:p>
        </p:txBody>
      </p:sp>
    </p:spTree>
    <p:extLst>
      <p:ext uri="{BB962C8B-B14F-4D97-AF65-F5344CB8AC3E}">
        <p14:creationId xmlns:p14="http://schemas.microsoft.com/office/powerpoint/2010/main" val="385096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This guide highlights quality resources and innovative worked examples, showcasing how practice can be adapted to meaningfully meet the needs of students, whilst continuing to meet the benchmarks. </a:t>
            </a:r>
          </a:p>
          <a:p>
            <a:endParaRPr lang="en-GB" alt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Change brings opportunity.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Quick Reminder: The Making it Meaningful Framework is designed to help Careers Leaders ensure each encounter or experience is meaningful for all participants and will ensure quality and consistency to activity. This guide gives examples that apply the framework, to maximise the opportunity and impact of blended, online and face to face encounters and experiences.</a:t>
            </a:r>
          </a:p>
          <a:p>
            <a:endParaRPr lang="en-GB" dirty="0"/>
          </a:p>
          <a:p>
            <a:endParaRPr lang="en-GB" dirty="0"/>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6</a:t>
            </a:fld>
            <a:endParaRPr lang="en-GB" altLang="en-US"/>
          </a:p>
        </p:txBody>
      </p:sp>
    </p:spTree>
    <p:extLst>
      <p:ext uri="{BB962C8B-B14F-4D97-AF65-F5344CB8AC3E}">
        <p14:creationId xmlns:p14="http://schemas.microsoft.com/office/powerpoint/2010/main" val="37889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Follow up email</a:t>
            </a:r>
            <a:r>
              <a:rPr lang="en-GB" altLang="en-US" b="1" baseline="0" dirty="0"/>
              <a:t> with the Can do guide and next steps</a:t>
            </a:r>
          </a:p>
          <a:p>
            <a:endParaRPr lang="en-GB" alt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For each Benchmark, this guide outlines: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The opportunities that have been created as a result of Covid-19;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How a Careers Leader can tap into these opportunities;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Practical resources and support for achieving success.</a:t>
            </a:r>
            <a:endParaRPr lang="en-GB" altLang="en-US" b="1" dirty="0"/>
          </a:p>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7</a:t>
            </a:fld>
            <a:endParaRPr lang="en-GB" altLang="en-US"/>
          </a:p>
        </p:txBody>
      </p:sp>
    </p:spTree>
    <p:extLst>
      <p:ext uri="{BB962C8B-B14F-4D97-AF65-F5344CB8AC3E}">
        <p14:creationId xmlns:p14="http://schemas.microsoft.com/office/powerpoint/2010/main" val="133684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8</a:t>
            </a:fld>
            <a:endParaRPr lang="en-GB" altLang="en-US"/>
          </a:p>
        </p:txBody>
      </p:sp>
    </p:spTree>
    <p:extLst>
      <p:ext uri="{BB962C8B-B14F-4D97-AF65-F5344CB8AC3E}">
        <p14:creationId xmlns:p14="http://schemas.microsoft.com/office/powerpoint/2010/main" val="97365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Experiences of workplaces should allow students to have </a:t>
            </a:r>
            <a:r>
              <a:rPr lang="en-GB" dirty="0" err="1"/>
              <a:t>firsthand</a:t>
            </a:r>
            <a:r>
              <a:rPr lang="en-GB" dirty="0"/>
              <a:t> experiences of the workplace through online or face to face work visits, work shadowing and/or work experience to help their exploration of career opportunities, and to expand networks. Experiences of the workplace could and should reflect the </a:t>
            </a:r>
            <a:r>
              <a:rPr lang="en-GB" dirty="0" err="1"/>
              <a:t>fastchanging</a:t>
            </a:r>
            <a:r>
              <a:rPr lang="en-GB" dirty="0"/>
              <a:t> nature of work, including remote working.</a:t>
            </a:r>
          </a:p>
          <a:p>
            <a:endParaRPr lang="en-GB" altLang="en-US" b="1" dirty="0"/>
          </a:p>
          <a:p>
            <a:r>
              <a:rPr lang="en-GB" dirty="0"/>
              <a:t>All experiences of workplaces should sit within a progressive careers programme that have clear learning outcomes and that supports positive student outcomes.</a:t>
            </a:r>
          </a:p>
          <a:p>
            <a:endParaRPr lang="en-GB" dirty="0"/>
          </a:p>
          <a:p>
            <a:r>
              <a:rPr lang="en-GB" dirty="0"/>
              <a:t>Across the country, Careers Leaders and employers have responded creatively, adapting their careers programmes to the new environment so that young people can be inspired and prepared for the world of work. When delivered well, online experiences and encounters can provide valuable opportunities for young people both now and into the future. Through active participation online, young people can find out about industries and careers that may not otherwise be accessible due to geography, health and safety concerns, and other practical and accessibility barriers. Online experiences and encounters can also teach young people about digital skills, teamwork and communication in an online environment which has increasing relevance for workplaces. However, young people are likely to learn most from interactive and hands-on experience which is harder to achieve in the online world. Online engagement with employers can complement but never completely substitute face-to-face experiences. </a:t>
            </a:r>
            <a:endParaRPr lang="en-GB" altLang="en-US" b="1" dirty="0"/>
          </a:p>
          <a:p>
            <a:endParaRPr lang="en-GB" altLang="en-US" b="1" dirty="0"/>
          </a:p>
          <a:p>
            <a:endParaRPr lang="en-GB" altLang="en-US" b="1" dirty="0"/>
          </a:p>
          <a:p>
            <a:endParaRPr lang="en-GB" altLang="en-US" b="1" dirty="0"/>
          </a:p>
          <a:p>
            <a:endParaRPr lang="en-GB" dirty="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5AF2BA-C57C-4D02-8BDE-1C14CB2374D3}" type="slidenum">
              <a:rPr lang="en-GB" altLang="en-US" smtClean="0"/>
              <a:pPr/>
              <a:t>9</a:t>
            </a:fld>
            <a:endParaRPr lang="en-GB" altLang="en-US"/>
          </a:p>
        </p:txBody>
      </p:sp>
    </p:spTree>
    <p:extLst>
      <p:ext uri="{BB962C8B-B14F-4D97-AF65-F5344CB8AC3E}">
        <p14:creationId xmlns:p14="http://schemas.microsoft.com/office/powerpoint/2010/main" val="293798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40"/>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spc="140"/>
            </a:lvl1pPr>
          </a:lstStyle>
          <a:p>
            <a:pPr lvl="0"/>
            <a:r>
              <a:rPr lang="en-GB" dirty="0"/>
              <a:t>Click to edit Master text styles</a:t>
            </a:r>
          </a:p>
        </p:txBody>
      </p:sp>
    </p:spTree>
    <p:extLst>
      <p:ext uri="{BB962C8B-B14F-4D97-AF65-F5344CB8AC3E}">
        <p14:creationId xmlns:p14="http://schemas.microsoft.com/office/powerpoint/2010/main" val="347859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a:normAutofit/>
          </a:bodyPr>
          <a:lstStyle>
            <a:lvl1pPr algn="l">
              <a:defRPr sz="2500" b="1" i="0"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4029486" cy="3245272"/>
          </a:xfrm>
        </p:spPr>
        <p:txBody>
          <a:bodyPr lIns="0" tIns="0" rIns="0" bIns="0">
            <a:noAutofit/>
          </a:bodyPr>
          <a:lstStyle>
            <a:lvl1pPr marL="0" indent="0" algn="l">
              <a:lnSpc>
                <a:spcPct val="100000"/>
              </a:lnSpc>
              <a:spcBef>
                <a:spcPts val="400"/>
              </a:spcBef>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8" name="Picture Placeholder 2"/>
          <p:cNvSpPr>
            <a:spLocks noGrp="1"/>
          </p:cNvSpPr>
          <p:nvPr>
            <p:ph type="pic" idx="11"/>
          </p:nvPr>
        </p:nvSpPr>
        <p:spPr>
          <a:xfrm>
            <a:off x="4577518" y="2466615"/>
            <a:ext cx="4186890" cy="3245272"/>
          </a:xfrm>
        </p:spPr>
        <p:txBody>
          <a:bodyPr lIns="0" tIns="0" rIns="0" bIns="0" rtlCol="0">
            <a:noAutofit/>
          </a:bodyPr>
          <a:lstStyle>
            <a:lvl1pPr marL="0" indent="0">
              <a:spcBef>
                <a:spcPts val="0"/>
              </a:spcBef>
              <a:buNone/>
              <a:defRPr sz="1800" spc="140">
                <a:solidFill>
                  <a:schemeClr val="tx1">
                    <a:lumMod val="75000"/>
                    <a:lumOff val="2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3824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4660" y="1395412"/>
            <a:ext cx="8399748" cy="666861"/>
          </a:xfrm>
        </p:spPr>
        <p:txBody>
          <a:bodyPr lIns="0" tIns="0" rIns="0" bIns="0">
            <a:noAutofit/>
          </a:bodyPr>
          <a:lstStyle>
            <a:lvl1pPr algn="l">
              <a:defRPr sz="2500" b="1" spc="140">
                <a:solidFill>
                  <a:schemeClr val="tx1">
                    <a:lumMod val="75000"/>
                    <a:lumOff val="25000"/>
                  </a:schemeClr>
                </a:solidFill>
                <a:latin typeface="Arial"/>
              </a:defRPr>
            </a:lvl1pPr>
          </a:lstStyle>
          <a:p>
            <a:r>
              <a:rPr lang="en-GB" dirty="0"/>
              <a:t>Click to edit Master title style</a:t>
            </a:r>
            <a:endParaRPr lang="en-US" dirty="0"/>
          </a:p>
        </p:txBody>
      </p:sp>
      <p:sp>
        <p:nvSpPr>
          <p:cNvPr id="7" name="Text Placeholder 2"/>
          <p:cNvSpPr>
            <a:spLocks noGrp="1"/>
          </p:cNvSpPr>
          <p:nvPr>
            <p:ph type="body" idx="10"/>
          </p:nvPr>
        </p:nvSpPr>
        <p:spPr>
          <a:xfrm>
            <a:off x="364660" y="2466615"/>
            <a:ext cx="8399748" cy="3211313"/>
          </a:xfrm>
        </p:spPr>
        <p:txBody>
          <a:bodyPr lIns="0" tIns="0" rIns="0" bIns="0" numCol="2">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a:p>
            <a:pPr lvl="0"/>
            <a:endParaRPr lang="en-GB" dirty="0"/>
          </a:p>
          <a:p>
            <a:pPr lvl="0"/>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154011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05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57188" y="1820863"/>
            <a:ext cx="8418512"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7188" y="2963863"/>
            <a:ext cx="8418512" cy="496887"/>
          </a:xfrm>
          <a:prstGeom prst="rect">
            <a:avLst/>
          </a:prstGeom>
        </p:spPr>
        <p:txBody>
          <a:bodyPr vert="horz" lIns="91440" tIns="45720" rIns="91440" bIns="45720" rtlCol="0">
            <a:normAutofit/>
          </a:bodyPr>
          <a:lstStyle/>
          <a:p>
            <a:pPr lvl="0"/>
            <a:endParaRPr lang="en-US" dirty="0"/>
          </a:p>
        </p:txBody>
      </p:sp>
    </p:spTree>
  </p:cSld>
  <p:clrMap bg1="lt1" tx1="dk1" bg2="lt2" tx2="dk2" accent1="accent1" accent2="accent2" accent3="accent3" accent4="accent4" accent5="accent5" accent6="accent6" hlink="hlink" folHlink="folHlink"/>
  <p:sldLayoutIdLst>
    <p:sldLayoutId id="2147483806" r:id="rId1"/>
  </p:sldLayoutIdLst>
  <p:txStyles>
    <p:titleStyle>
      <a:lvl1pPr algn="ctr" defTabSz="457200" rtl="0" eaLnBrk="0" fontAlgn="base" hangingPunct="0">
        <a:spcBef>
          <a:spcPct val="0"/>
        </a:spcBef>
        <a:spcAft>
          <a:spcPct val="0"/>
        </a:spcAft>
        <a:defRPr sz="3500" kern="1100" spc="140">
          <a:solidFill>
            <a:srgbClr val="404040"/>
          </a:solidFill>
          <a:latin typeface="Arial"/>
          <a:ea typeface="MS PGothic" pitchFamily="34" charset="-128"/>
          <a:cs typeface="+mj-cs"/>
        </a:defRPr>
      </a:lvl1pPr>
      <a:lvl2pPr algn="ctr" defTabSz="457200" rtl="0" eaLnBrk="0" fontAlgn="base" hangingPunct="0">
        <a:spcBef>
          <a:spcPct val="0"/>
        </a:spcBef>
        <a:spcAft>
          <a:spcPct val="0"/>
        </a:spcAft>
        <a:defRPr sz="3500">
          <a:solidFill>
            <a:srgbClr val="404040"/>
          </a:solidFill>
          <a:latin typeface="Arial" charset="0"/>
          <a:ea typeface="MS PGothic" pitchFamily="34" charset="-128"/>
        </a:defRPr>
      </a:lvl2pPr>
      <a:lvl3pPr algn="ctr" defTabSz="457200" rtl="0" eaLnBrk="0" fontAlgn="base" hangingPunct="0">
        <a:spcBef>
          <a:spcPct val="0"/>
        </a:spcBef>
        <a:spcAft>
          <a:spcPct val="0"/>
        </a:spcAft>
        <a:defRPr sz="3500">
          <a:solidFill>
            <a:srgbClr val="404040"/>
          </a:solidFill>
          <a:latin typeface="Arial" charset="0"/>
          <a:ea typeface="MS PGothic" pitchFamily="34" charset="-128"/>
        </a:defRPr>
      </a:lvl3pPr>
      <a:lvl4pPr algn="ctr" defTabSz="457200" rtl="0" eaLnBrk="0" fontAlgn="base" hangingPunct="0">
        <a:spcBef>
          <a:spcPct val="0"/>
        </a:spcBef>
        <a:spcAft>
          <a:spcPct val="0"/>
        </a:spcAft>
        <a:defRPr sz="3500">
          <a:solidFill>
            <a:srgbClr val="404040"/>
          </a:solidFill>
          <a:latin typeface="Arial" charset="0"/>
          <a:ea typeface="MS PGothic" pitchFamily="34" charset="-128"/>
        </a:defRPr>
      </a:lvl4pPr>
      <a:lvl5pPr algn="ctr" defTabSz="457200" rtl="0" eaLnBrk="0" fontAlgn="base" hangingPunct="0">
        <a:spcBef>
          <a:spcPct val="0"/>
        </a:spcBef>
        <a:spcAft>
          <a:spcPct val="0"/>
        </a:spcAft>
        <a:defRPr sz="3500">
          <a:solidFill>
            <a:srgbClr val="404040"/>
          </a:solidFill>
          <a:latin typeface="Arial" charset="0"/>
          <a:ea typeface="MS PGothic" pitchFamily="34" charset="-128"/>
        </a:defRPr>
      </a:lvl5pPr>
      <a:lvl6pPr marL="457200" algn="ctr" defTabSz="457200" rtl="0" fontAlgn="base">
        <a:spcBef>
          <a:spcPct val="0"/>
        </a:spcBef>
        <a:spcAft>
          <a:spcPct val="0"/>
        </a:spcAft>
        <a:defRPr sz="3500">
          <a:solidFill>
            <a:srgbClr val="404040"/>
          </a:solidFill>
          <a:latin typeface="Arial" charset="0"/>
          <a:ea typeface="MS PGothic" pitchFamily="34" charset="-128"/>
        </a:defRPr>
      </a:lvl6pPr>
      <a:lvl7pPr marL="914400" algn="ctr" defTabSz="457200" rtl="0" fontAlgn="base">
        <a:spcBef>
          <a:spcPct val="0"/>
        </a:spcBef>
        <a:spcAft>
          <a:spcPct val="0"/>
        </a:spcAft>
        <a:defRPr sz="3500">
          <a:solidFill>
            <a:srgbClr val="404040"/>
          </a:solidFill>
          <a:latin typeface="Arial" charset="0"/>
          <a:ea typeface="MS PGothic" pitchFamily="34" charset="-128"/>
        </a:defRPr>
      </a:lvl7pPr>
      <a:lvl8pPr marL="1371600" algn="ctr" defTabSz="457200" rtl="0" fontAlgn="base">
        <a:spcBef>
          <a:spcPct val="0"/>
        </a:spcBef>
        <a:spcAft>
          <a:spcPct val="0"/>
        </a:spcAft>
        <a:defRPr sz="3500">
          <a:solidFill>
            <a:srgbClr val="404040"/>
          </a:solidFill>
          <a:latin typeface="Arial" charset="0"/>
          <a:ea typeface="MS PGothic" pitchFamily="34" charset="-128"/>
        </a:defRPr>
      </a:lvl8pPr>
      <a:lvl9pPr marL="1828800" algn="ctr" defTabSz="457200" rtl="0" fontAlgn="base">
        <a:spcBef>
          <a:spcPct val="0"/>
        </a:spcBef>
        <a:spcAft>
          <a:spcPct val="0"/>
        </a:spcAft>
        <a:defRPr sz="3500">
          <a:solidFill>
            <a:srgbClr val="404040"/>
          </a:solidFill>
          <a:latin typeface="Arial" charset="0"/>
          <a:ea typeface="MS PGothic" pitchFamily="34" charset="-128"/>
        </a:defRPr>
      </a:lvl9pPr>
    </p:titleStyle>
    <p:bodyStyle>
      <a:lvl1pPr algn="ctr" defTabSz="457200" rtl="0" eaLnBrk="0" fontAlgn="base" hangingPunct="0">
        <a:spcBef>
          <a:spcPct val="20000"/>
        </a:spcBef>
        <a:spcAft>
          <a:spcPct val="0"/>
        </a:spcAft>
        <a:defRPr kern="1200" spc="140">
          <a:solidFill>
            <a:srgbClr val="404040"/>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66BB42D-2EB8-482C-9EB5-9E9DCDE7D43B}" type="datetimeFigureOut">
              <a:rPr lang="en-US" altLang="en-US"/>
              <a:pPr>
                <a:defRPr/>
              </a:pPr>
              <a:t>2/13/2023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D3E3CCD-6F47-4238-BCE7-79D938D8A45A}" type="slidenum">
              <a:rPr lang="en-US" altLang="en-US"/>
              <a:pPr>
                <a:defRPr/>
              </a:pPr>
              <a:t>‹#›</a:t>
            </a:fld>
            <a:endParaRPr lang="en-US" altLang="en-US"/>
          </a:p>
        </p:txBody>
      </p:sp>
      <p:pic>
        <p:nvPicPr>
          <p:cNvPr id="2055" name="Pictur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resources.careersandenterprise.co.uk/all-resources-all-one-plac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tools.careersandenterprise.co.uk/oauth/login/cltp" TargetMode="External"/><Relationship Id="rId7"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mailto:careersleaders@careersandenterprise.co.uk" TargetMode="External"/><Relationship Id="rId4" Type="http://schemas.openxmlformats.org/officeDocument/2006/relationships/hyperlink" Target="https://www.careersandenterprise.co.uk/sites/default/files/uploaded/1347_careersleadertraining_main_catalogu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careersandenterprise.co.uk/sites/default/files/1361_online_engagement_guidance_option_2_v6_.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65" y="1243449"/>
            <a:ext cx="8635289" cy="1387311"/>
          </a:xfrm>
        </p:spPr>
        <p:txBody>
          <a:bodyPr>
            <a:noAutofit/>
          </a:bodyPr>
          <a:lstStyle/>
          <a:p>
            <a:pPr eaLnBrk="1" fontAlgn="auto" hangingPunct="1">
              <a:spcAft>
                <a:spcPts val="0"/>
              </a:spcAft>
              <a:defRPr/>
            </a:pPr>
            <a:r>
              <a:rPr lang="en-US" sz="2800" b="1" dirty="0">
                <a:solidFill>
                  <a:schemeClr val="tx1">
                    <a:lumMod val="75000"/>
                    <a:lumOff val="25000"/>
                  </a:schemeClr>
                </a:solidFill>
                <a:ea typeface="+mj-ea"/>
              </a:rPr>
              <a:t>London Enterprise Adviser Network</a:t>
            </a:r>
            <a:br>
              <a:rPr lang="en-US" sz="2800" b="1" dirty="0">
                <a:solidFill>
                  <a:schemeClr val="tx1">
                    <a:lumMod val="75000"/>
                    <a:lumOff val="25000"/>
                  </a:schemeClr>
                </a:solidFill>
                <a:ea typeface="+mj-ea"/>
              </a:rPr>
            </a:br>
            <a:br>
              <a:rPr lang="en-US" sz="3000" b="1" dirty="0">
                <a:solidFill>
                  <a:schemeClr val="tx1">
                    <a:lumMod val="75000"/>
                    <a:lumOff val="25000"/>
                  </a:schemeClr>
                </a:solidFill>
                <a:ea typeface="+mj-ea"/>
              </a:rPr>
            </a:br>
            <a:r>
              <a:rPr lang="en-US" sz="3200" b="1" dirty="0">
                <a:solidFill>
                  <a:schemeClr val="accent5">
                    <a:lumMod val="75000"/>
                  </a:schemeClr>
                </a:solidFill>
                <a:ea typeface="+mj-ea"/>
              </a:rPr>
              <a:t>How to Provide EA Support Virtually</a:t>
            </a:r>
          </a:p>
        </p:txBody>
      </p:sp>
      <p:pic>
        <p:nvPicPr>
          <p:cNvPr id="7172" name="Picture 10" descr="Image result for twitter transpar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878" y="3895182"/>
            <a:ext cx="457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357188" y="3014527"/>
            <a:ext cx="8418513" cy="496888"/>
          </a:xfrm>
          <a:prstGeom prst="rect">
            <a:avLst/>
          </a:prstGeom>
        </p:spPr>
        <p:txBody>
          <a:bodyPr vert="horz" lIns="91440" tIns="45720" rIns="91440" bIns="45720" rtlCol="0">
            <a:noAutofit/>
          </a:bodyPr>
          <a:lstStyle>
            <a:lvl1pPr algn="ctr" defTabSz="457200" rtl="0" eaLnBrk="0" fontAlgn="base" hangingPunct="0">
              <a:spcBef>
                <a:spcPct val="20000"/>
              </a:spcBef>
              <a:spcAft>
                <a:spcPct val="0"/>
              </a:spcAft>
              <a:defRPr kern="1200" spc="140">
                <a:solidFill>
                  <a:srgbClr val="404040"/>
                </a:solidFill>
                <a:latin typeface="Arial"/>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defRPr/>
            </a:pPr>
            <a:r>
              <a:rPr lang="en-GB" sz="2200" b="1" dirty="0">
                <a:solidFill>
                  <a:schemeClr val="tx1">
                    <a:lumMod val="75000"/>
                    <a:lumOff val="25000"/>
                  </a:schemeClr>
                </a:solidFill>
                <a:ea typeface="+mn-ea"/>
              </a:rPr>
              <a:t>Thursday 22</a:t>
            </a:r>
            <a:r>
              <a:rPr lang="en-GB" sz="2200" b="1" baseline="30000" dirty="0">
                <a:solidFill>
                  <a:schemeClr val="tx1">
                    <a:lumMod val="75000"/>
                    <a:lumOff val="25000"/>
                  </a:schemeClr>
                </a:solidFill>
                <a:ea typeface="+mn-ea"/>
              </a:rPr>
              <a:t>nd</a:t>
            </a:r>
            <a:r>
              <a:rPr lang="en-GB" sz="2200" b="1" dirty="0">
                <a:solidFill>
                  <a:schemeClr val="tx1">
                    <a:lumMod val="75000"/>
                    <a:lumOff val="25000"/>
                  </a:schemeClr>
                </a:solidFill>
                <a:ea typeface="+mn-ea"/>
              </a:rPr>
              <a:t> October 2020 </a:t>
            </a:r>
            <a:endParaRPr lang="en-US" sz="2200" b="1" dirty="0">
              <a:solidFill>
                <a:schemeClr val="tx1">
                  <a:lumMod val="75000"/>
                  <a:lumOff val="25000"/>
                </a:schemeClr>
              </a:solidFill>
              <a:ea typeface="+mn-ea"/>
            </a:endParaRPr>
          </a:p>
        </p:txBody>
      </p:sp>
      <p:sp>
        <p:nvSpPr>
          <p:cNvPr id="3" name="Google Shape;80;p1">
            <a:extLst>
              <a:ext uri="{FF2B5EF4-FFF2-40B4-BE49-F238E27FC236}">
                <a16:creationId xmlns:a16="http://schemas.microsoft.com/office/drawing/2014/main" id="{740F6064-E88E-8E09-7073-1D278B869216}"/>
              </a:ext>
            </a:extLst>
          </p:cNvPr>
          <p:cNvSpPr/>
          <p:nvPr/>
        </p:nvSpPr>
        <p:spPr>
          <a:xfrm>
            <a:off x="1468494" y="3892066"/>
            <a:ext cx="61959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dirty="0">
                <a:solidFill>
                  <a:srgbClr val="3F3F3F"/>
                </a:solidFill>
              </a:rPr>
              <a:t>@CareersHubEast @Local_London1 @</a:t>
            </a:r>
            <a:r>
              <a:rPr lang="en-GB" sz="1800" b="0" i="0" u="none" strike="noStrike" cap="none" dirty="0">
                <a:solidFill>
                  <a:srgbClr val="3F3F3F"/>
                </a:solidFill>
                <a:latin typeface="Arial"/>
                <a:ea typeface="Arial"/>
                <a:cs typeface="Arial"/>
                <a:sym typeface="Arial"/>
              </a:rPr>
              <a:t>CareerEnt </a:t>
            </a:r>
            <a:endParaRPr sz="1800" b="0" i="0" u="none" strike="noStrike" cap="none" dirty="0">
              <a:solidFill>
                <a:schemeClr val="dk1"/>
              </a:solidFill>
              <a:latin typeface="Arial"/>
              <a:ea typeface="Arial"/>
              <a:cs typeface="Arial"/>
              <a:sym typeface="Arial"/>
            </a:endParaRPr>
          </a:p>
        </p:txBody>
      </p:sp>
      <p:pic>
        <p:nvPicPr>
          <p:cNvPr id="4" name="Picture 3" descr="Logo&#10;&#10;Description automatically generated">
            <a:extLst>
              <a:ext uri="{FF2B5EF4-FFF2-40B4-BE49-F238E27FC236}">
                <a16:creationId xmlns:a16="http://schemas.microsoft.com/office/drawing/2014/main" id="{70EEDDD1-AC45-ED0B-7918-6D1C1BCC527F}"/>
              </a:ext>
            </a:extLst>
          </p:cNvPr>
          <p:cNvPicPr>
            <a:picLocks noChangeAspect="1"/>
          </p:cNvPicPr>
          <p:nvPr/>
        </p:nvPicPr>
        <p:blipFill>
          <a:blip r:embed="rId4"/>
          <a:stretch>
            <a:fillRect/>
          </a:stretch>
        </p:blipFill>
        <p:spPr>
          <a:xfrm>
            <a:off x="0" y="66840"/>
            <a:ext cx="2286000" cy="913626"/>
          </a:xfrm>
          <a:prstGeom prst="rect">
            <a:avLst/>
          </a:prstGeom>
        </p:spPr>
      </p:pic>
      <p:pic>
        <p:nvPicPr>
          <p:cNvPr id="5" name="Picture 4" descr="Logo, company name&#10;&#10;Description automatically generated">
            <a:extLst>
              <a:ext uri="{FF2B5EF4-FFF2-40B4-BE49-F238E27FC236}">
                <a16:creationId xmlns:a16="http://schemas.microsoft.com/office/drawing/2014/main" id="{BD64025F-FFD3-EA07-CF3C-F21FA1F6D769}"/>
              </a:ext>
            </a:extLst>
          </p:cNvPr>
          <p:cNvPicPr>
            <a:picLocks noChangeAspect="1"/>
          </p:cNvPicPr>
          <p:nvPr/>
        </p:nvPicPr>
        <p:blipFill>
          <a:blip r:embed="rId5"/>
          <a:stretch>
            <a:fillRect/>
          </a:stretch>
        </p:blipFill>
        <p:spPr>
          <a:xfrm>
            <a:off x="7013358" y="5631"/>
            <a:ext cx="2014887" cy="10074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516103" y="1963833"/>
            <a:ext cx="7836913" cy="3595495"/>
          </a:xfrm>
        </p:spPr>
        <p:txBody>
          <a:bodyPr numCol="1"/>
          <a:lstStyle/>
          <a:p>
            <a:pPr algn="ctr"/>
            <a:r>
              <a:rPr lang="en-GB" sz="4000" dirty="0"/>
              <a:t>Gatsby Benchmark 6 - Can Do Guidance </a:t>
            </a:r>
          </a:p>
          <a:p>
            <a:pPr algn="ctr"/>
            <a:r>
              <a:rPr lang="en-GB" sz="4800" dirty="0"/>
              <a:t>Maureen Sango-Jackson</a:t>
            </a:r>
          </a:p>
          <a:p>
            <a:pPr algn="ctr"/>
            <a:r>
              <a:rPr lang="en-GB" sz="4800" dirty="0"/>
              <a:t>Enterprise Adviser</a:t>
            </a:r>
            <a:endParaRPr lang="en-GB" sz="4800" b="1" dirty="0">
              <a:latin typeface="+mn-lt"/>
            </a:endParaRPr>
          </a:p>
        </p:txBody>
      </p:sp>
      <p:pic>
        <p:nvPicPr>
          <p:cNvPr id="2" name="Picture 1" descr="Logo&#10;&#10;Description automatically generated">
            <a:extLst>
              <a:ext uri="{FF2B5EF4-FFF2-40B4-BE49-F238E27FC236}">
                <a16:creationId xmlns:a16="http://schemas.microsoft.com/office/drawing/2014/main" id="{DF6B6EA1-22E5-5700-DE33-EE771157EC96}"/>
              </a:ext>
            </a:extLst>
          </p:cNvPr>
          <p:cNvPicPr>
            <a:picLocks noChangeAspect="1"/>
          </p:cNvPicPr>
          <p:nvPr/>
        </p:nvPicPr>
        <p:blipFill>
          <a:blip r:embed="rId3"/>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C655070D-DAE2-DE56-BB56-A6CC8F41B4CF}"/>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261357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2800" kern="0" spc="-3" dirty="0">
                <a:solidFill>
                  <a:srgbClr val="25292A"/>
                </a:solidFill>
                <a:latin typeface="Lato" panose="020F0502020204030203" pitchFamily="34" charset="0"/>
                <a:cs typeface="Arial" panose="020B0604020202020204" pitchFamily="34" charset="0"/>
              </a:rPr>
              <a:t>Focus for LEAN – Gatsby Benchmarks 1, 5&amp;6</a:t>
            </a:r>
            <a:endParaRPr lang="en-GB" sz="2800" u="sng" dirty="0">
              <a:solidFill>
                <a:srgbClr val="25292A"/>
              </a:solidFill>
              <a:latin typeface="+mn-lt"/>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69" y="1974174"/>
            <a:ext cx="7054507" cy="3795611"/>
          </a:xfrm>
          <a:prstGeom prst="rect">
            <a:avLst/>
          </a:prstGeom>
        </p:spPr>
      </p:pic>
      <p:pic>
        <p:nvPicPr>
          <p:cNvPr id="4" name="Picture 3" descr="Logo&#10;&#10;Description automatically generated">
            <a:extLst>
              <a:ext uri="{FF2B5EF4-FFF2-40B4-BE49-F238E27FC236}">
                <a16:creationId xmlns:a16="http://schemas.microsoft.com/office/drawing/2014/main" id="{ED0C7A5C-6B17-EA32-9E6F-931E7CEB44AF}"/>
              </a:ext>
            </a:extLst>
          </p:cNvPr>
          <p:cNvPicPr>
            <a:picLocks noChangeAspect="1"/>
          </p:cNvPicPr>
          <p:nvPr/>
        </p:nvPicPr>
        <p:blipFill>
          <a:blip r:embed="rId4"/>
          <a:stretch>
            <a:fillRect/>
          </a:stretch>
        </p:blipFill>
        <p:spPr>
          <a:xfrm>
            <a:off x="0" y="66840"/>
            <a:ext cx="2286000" cy="913626"/>
          </a:xfrm>
          <a:prstGeom prst="rect">
            <a:avLst/>
          </a:prstGeom>
        </p:spPr>
      </p:pic>
      <p:pic>
        <p:nvPicPr>
          <p:cNvPr id="6" name="Picture 5" descr="Logo, company name&#10;&#10;Description automatically generated">
            <a:extLst>
              <a:ext uri="{FF2B5EF4-FFF2-40B4-BE49-F238E27FC236}">
                <a16:creationId xmlns:a16="http://schemas.microsoft.com/office/drawing/2014/main" id="{65ACFC8B-70F4-A45F-FF41-71885150284F}"/>
              </a:ext>
            </a:extLst>
          </p:cNvPr>
          <p:cNvPicPr>
            <a:picLocks noChangeAspect="1"/>
          </p:cNvPicPr>
          <p:nvPr/>
        </p:nvPicPr>
        <p:blipFill>
          <a:blip r:embed="rId5"/>
          <a:stretch>
            <a:fillRect/>
          </a:stretch>
        </p:blipFill>
        <p:spPr>
          <a:xfrm>
            <a:off x="7013358" y="5631"/>
            <a:ext cx="2014887" cy="1007444"/>
          </a:xfrm>
          <a:prstGeom prst="rect">
            <a:avLst/>
          </a:prstGeom>
        </p:spPr>
      </p:pic>
    </p:spTree>
    <p:extLst>
      <p:ext uri="{BB962C8B-B14F-4D97-AF65-F5344CB8AC3E}">
        <p14:creationId xmlns:p14="http://schemas.microsoft.com/office/powerpoint/2010/main" val="66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516103" y="1963833"/>
            <a:ext cx="7836913" cy="3595495"/>
          </a:xfrm>
        </p:spPr>
        <p:txBody>
          <a:bodyPr numCol="1"/>
          <a:lstStyle/>
          <a:p>
            <a:pPr algn="ctr"/>
            <a:r>
              <a:rPr lang="en-GB" sz="4000" dirty="0"/>
              <a:t>Gatsby Benchmark 5 - Can Do Guidance </a:t>
            </a:r>
          </a:p>
          <a:p>
            <a:pPr algn="ctr"/>
            <a:r>
              <a:rPr lang="en-GB" sz="4800" dirty="0"/>
              <a:t>Andrew </a:t>
            </a:r>
            <a:r>
              <a:rPr lang="en-GB" sz="4800" dirty="0" err="1"/>
              <a:t>Brisbin</a:t>
            </a:r>
            <a:r>
              <a:rPr lang="en-GB" sz="4800" dirty="0"/>
              <a:t> </a:t>
            </a:r>
          </a:p>
          <a:p>
            <a:pPr algn="ctr"/>
            <a:r>
              <a:rPr lang="en-GB" sz="4800" dirty="0"/>
              <a:t>Enterprise Adviser</a:t>
            </a:r>
            <a:endParaRPr lang="en-GB" sz="4800" b="1" dirty="0">
              <a:latin typeface="+mn-lt"/>
            </a:endParaRPr>
          </a:p>
        </p:txBody>
      </p:sp>
      <p:pic>
        <p:nvPicPr>
          <p:cNvPr id="2" name="Picture 1" descr="Logo&#10;&#10;Description automatically generated">
            <a:extLst>
              <a:ext uri="{FF2B5EF4-FFF2-40B4-BE49-F238E27FC236}">
                <a16:creationId xmlns:a16="http://schemas.microsoft.com/office/drawing/2014/main" id="{D47E2916-CDAA-312B-0C30-3A360FB16D1C}"/>
              </a:ext>
            </a:extLst>
          </p:cNvPr>
          <p:cNvPicPr>
            <a:picLocks noChangeAspect="1"/>
          </p:cNvPicPr>
          <p:nvPr/>
        </p:nvPicPr>
        <p:blipFill>
          <a:blip r:embed="rId3"/>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B1C40CD3-566F-92E2-F6C0-8B8176FBF22B}"/>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67561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2800" kern="0" spc="-3" dirty="0">
                <a:solidFill>
                  <a:srgbClr val="25292A"/>
                </a:solidFill>
                <a:latin typeface="Lato" panose="020F0502020204030203" pitchFamily="34" charset="0"/>
                <a:cs typeface="Arial" panose="020B0604020202020204" pitchFamily="34" charset="0"/>
              </a:rPr>
              <a:t>Focus for LEAN – Gatsby Benchmarks 1, 5&amp;6</a:t>
            </a:r>
            <a:endParaRPr lang="en-GB" sz="2800" u="sng" dirty="0">
              <a:solidFill>
                <a:srgbClr val="25292A"/>
              </a:solidFill>
              <a:latin typeface="+mn-lt"/>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251" y="1964110"/>
            <a:ext cx="6792766" cy="3790438"/>
          </a:xfrm>
          <a:prstGeom prst="rect">
            <a:avLst/>
          </a:prstGeom>
        </p:spPr>
      </p:pic>
      <p:pic>
        <p:nvPicPr>
          <p:cNvPr id="3" name="Picture 2" descr="Logo&#10;&#10;Description automatically generated">
            <a:extLst>
              <a:ext uri="{FF2B5EF4-FFF2-40B4-BE49-F238E27FC236}">
                <a16:creationId xmlns:a16="http://schemas.microsoft.com/office/drawing/2014/main" id="{C0F5129D-D827-A76B-BD5F-7AD87A55468E}"/>
              </a:ext>
            </a:extLst>
          </p:cNvPr>
          <p:cNvPicPr>
            <a:picLocks noChangeAspect="1"/>
          </p:cNvPicPr>
          <p:nvPr/>
        </p:nvPicPr>
        <p:blipFill>
          <a:blip r:embed="rId4"/>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98D7744A-5C5F-2874-9549-B134DA0511AF}"/>
              </a:ext>
            </a:extLst>
          </p:cNvPr>
          <p:cNvPicPr>
            <a:picLocks noChangeAspect="1"/>
          </p:cNvPicPr>
          <p:nvPr/>
        </p:nvPicPr>
        <p:blipFill>
          <a:blip r:embed="rId5"/>
          <a:stretch>
            <a:fillRect/>
          </a:stretch>
        </p:blipFill>
        <p:spPr>
          <a:xfrm>
            <a:off x="7013358" y="5631"/>
            <a:ext cx="2014887" cy="1007444"/>
          </a:xfrm>
          <a:prstGeom prst="rect">
            <a:avLst/>
          </a:prstGeom>
        </p:spPr>
      </p:pic>
    </p:spTree>
    <p:extLst>
      <p:ext uri="{BB962C8B-B14F-4D97-AF65-F5344CB8AC3E}">
        <p14:creationId xmlns:p14="http://schemas.microsoft.com/office/powerpoint/2010/main" val="355379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516103" y="1963833"/>
            <a:ext cx="7836913" cy="3595495"/>
          </a:xfrm>
        </p:spPr>
        <p:txBody>
          <a:bodyPr numCol="1"/>
          <a:lstStyle/>
          <a:p>
            <a:pPr algn="ctr"/>
            <a:r>
              <a:rPr lang="en-GB" sz="4000" dirty="0"/>
              <a:t>Gatsby Benchmark 1 - Can Do Guidance </a:t>
            </a:r>
          </a:p>
          <a:p>
            <a:pPr algn="ctr"/>
            <a:r>
              <a:rPr lang="en-GB" sz="4800" dirty="0"/>
              <a:t>Marc Capps</a:t>
            </a:r>
          </a:p>
          <a:p>
            <a:pPr algn="ctr"/>
            <a:r>
              <a:rPr lang="en-GB" sz="4800" dirty="0"/>
              <a:t>Enterprise Adviser</a:t>
            </a:r>
            <a:endParaRPr lang="en-GB" sz="4800" b="1" dirty="0">
              <a:latin typeface="+mn-lt"/>
            </a:endParaRPr>
          </a:p>
        </p:txBody>
      </p:sp>
      <p:pic>
        <p:nvPicPr>
          <p:cNvPr id="2" name="Picture 1" descr="Logo&#10;&#10;Description automatically generated">
            <a:extLst>
              <a:ext uri="{FF2B5EF4-FFF2-40B4-BE49-F238E27FC236}">
                <a16:creationId xmlns:a16="http://schemas.microsoft.com/office/drawing/2014/main" id="{E8A3C0AA-55C6-3F61-1265-969D26587332}"/>
              </a:ext>
            </a:extLst>
          </p:cNvPr>
          <p:cNvPicPr>
            <a:picLocks noChangeAspect="1"/>
          </p:cNvPicPr>
          <p:nvPr/>
        </p:nvPicPr>
        <p:blipFill>
          <a:blip r:embed="rId3"/>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632AFAFD-407D-6D3A-9157-D502592FBF25}"/>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376760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65125" y="2450852"/>
            <a:ext cx="8399748" cy="1995022"/>
          </a:xfrm>
        </p:spPr>
        <p:txBody>
          <a:bodyPr numCol="1"/>
          <a:lstStyle/>
          <a:p>
            <a:pPr algn="ctr"/>
            <a:r>
              <a:rPr lang="en-GB" sz="5400" b="1" dirty="0">
                <a:latin typeface="+mn-lt"/>
              </a:rPr>
              <a:t>Top Tips &amp; </a:t>
            </a:r>
          </a:p>
          <a:p>
            <a:pPr algn="ctr"/>
            <a:r>
              <a:rPr lang="en-GB" sz="5400" b="1" dirty="0">
                <a:latin typeface="+mn-lt"/>
              </a:rPr>
              <a:t>Useful Resources</a:t>
            </a:r>
          </a:p>
        </p:txBody>
      </p:sp>
      <p:pic>
        <p:nvPicPr>
          <p:cNvPr id="4" name="Picture 3" descr="Logo&#10;&#10;Description automatically generated">
            <a:extLst>
              <a:ext uri="{FF2B5EF4-FFF2-40B4-BE49-F238E27FC236}">
                <a16:creationId xmlns:a16="http://schemas.microsoft.com/office/drawing/2014/main" id="{060BE4ED-72AF-4825-6F5A-D7E6502991ED}"/>
              </a:ext>
            </a:extLst>
          </p:cNvPr>
          <p:cNvPicPr>
            <a:picLocks noChangeAspect="1"/>
          </p:cNvPicPr>
          <p:nvPr/>
        </p:nvPicPr>
        <p:blipFill>
          <a:blip r:embed="rId3"/>
          <a:stretch>
            <a:fillRect/>
          </a:stretch>
        </p:blipFill>
        <p:spPr>
          <a:xfrm>
            <a:off x="0" y="66840"/>
            <a:ext cx="2286000" cy="913626"/>
          </a:xfrm>
          <a:prstGeom prst="rect">
            <a:avLst/>
          </a:prstGeom>
        </p:spPr>
      </p:pic>
      <p:pic>
        <p:nvPicPr>
          <p:cNvPr id="6" name="Picture 5" descr="Logo, company name&#10;&#10;Description automatically generated">
            <a:extLst>
              <a:ext uri="{FF2B5EF4-FFF2-40B4-BE49-F238E27FC236}">
                <a16:creationId xmlns:a16="http://schemas.microsoft.com/office/drawing/2014/main" id="{7062EE9A-7941-29F6-3536-6D6767A042A2}"/>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290802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66304" y="1111168"/>
            <a:ext cx="8399748" cy="666861"/>
          </a:xfrm>
        </p:spPr>
        <p:txBody>
          <a:bodyPr/>
          <a:lstStyle/>
          <a:p>
            <a:r>
              <a:rPr lang="en-GB" sz="2800" kern="0" spc="-3" dirty="0">
                <a:solidFill>
                  <a:srgbClr val="25292A"/>
                </a:solidFill>
                <a:latin typeface="Lato" panose="020F0502020204030203" pitchFamily="34" charset="0"/>
                <a:cs typeface="Arial" panose="020B0604020202020204" pitchFamily="34" charset="0"/>
              </a:rPr>
              <a:t>Top Tips</a:t>
            </a:r>
            <a:endParaRPr lang="en-GB" sz="2800" dirty="0">
              <a:solidFill>
                <a:srgbClr val="25292A"/>
              </a:solidFill>
            </a:endParaRPr>
          </a:p>
        </p:txBody>
      </p:sp>
      <p:sp>
        <p:nvSpPr>
          <p:cNvPr id="2" name="Rectangle 1"/>
          <p:cNvSpPr/>
          <p:nvPr/>
        </p:nvSpPr>
        <p:spPr>
          <a:xfrm>
            <a:off x="276497" y="1780529"/>
            <a:ext cx="8779361" cy="3970318"/>
          </a:xfrm>
          <a:prstGeom prst="rect">
            <a:avLst/>
          </a:prstGeom>
        </p:spPr>
        <p:txBody>
          <a:bodyPr wrap="square">
            <a:spAutoFit/>
          </a:bodyPr>
          <a:lstStyle/>
          <a:p>
            <a:pPr marL="457200" indent="-457200">
              <a:buAutoNum type="arabicPeriod"/>
            </a:pPr>
            <a:r>
              <a:rPr lang="en-GB" dirty="0"/>
              <a:t>Encourage your CLs to sign up for one of our funded bursaries.</a:t>
            </a:r>
          </a:p>
          <a:p>
            <a:pPr marL="457200" indent="-457200">
              <a:buAutoNum type="arabicPeriod"/>
            </a:pPr>
            <a:r>
              <a:rPr lang="en-GB" dirty="0"/>
              <a:t>Ask your EC what's happening virtually in their other schools/colleges, then replicate that in your school/college.</a:t>
            </a:r>
          </a:p>
          <a:p>
            <a:pPr marL="457200" indent="-457200">
              <a:buAutoNum type="arabicPeriod"/>
            </a:pPr>
            <a:r>
              <a:rPr lang="en-GB" dirty="0"/>
              <a:t>Encourage your CL’s to register and use ‘My Week of Work’ in their careers programme.</a:t>
            </a:r>
          </a:p>
          <a:p>
            <a:pPr marL="457200" indent="-457200">
              <a:buAutoNum type="arabicPeriod"/>
            </a:pPr>
            <a:r>
              <a:rPr lang="en-GB" dirty="0"/>
              <a:t>Allow students to observe live or record your staff meetings or do a virtual tour of your office for students interested in your industry. </a:t>
            </a:r>
          </a:p>
          <a:p>
            <a:pPr marL="457200" indent="-457200">
              <a:buAutoNum type="arabicPeriod"/>
            </a:pPr>
            <a:r>
              <a:rPr lang="en-GB" dirty="0"/>
              <a:t>Keep engaging with your school. </a:t>
            </a:r>
          </a:p>
          <a:p>
            <a:pPr marL="457200" indent="-457200">
              <a:buAutoNum type="arabicPeriod"/>
            </a:pPr>
            <a:r>
              <a:rPr lang="en-GB" dirty="0"/>
              <a:t>Share up-to-date Local market information about the opportunities available in your organisation.</a:t>
            </a:r>
          </a:p>
          <a:p>
            <a:pPr marL="457200" indent="-457200">
              <a:buAutoNum type="arabicPeriod"/>
            </a:pPr>
            <a:r>
              <a:rPr lang="en-GB" dirty="0"/>
              <a:t>Link your careers activities to the curriculum to make them stick.</a:t>
            </a:r>
          </a:p>
          <a:p>
            <a:pPr marL="457200" indent="-457200">
              <a:buAutoNum type="arabicPeriod"/>
            </a:pPr>
            <a:r>
              <a:rPr lang="en-GB" dirty="0"/>
              <a:t>Work with your school to identify the cohorts and students most in need of support.</a:t>
            </a:r>
          </a:p>
          <a:p>
            <a:pPr marL="457200" indent="-457200">
              <a:buAutoNum type="arabicPeriod"/>
            </a:pPr>
            <a:r>
              <a:rPr lang="en-GB" dirty="0"/>
              <a:t>Use the resource available to you on our website. </a:t>
            </a:r>
          </a:p>
          <a:p>
            <a:pPr marL="457200" indent="-457200">
              <a:buAutoNum type="arabicPeriod"/>
            </a:pPr>
            <a:r>
              <a:rPr lang="en-GB" dirty="0"/>
              <a:t>Use our ‘Find an Activity Provider’ if you need expert support from another industry in your school/college.</a:t>
            </a:r>
          </a:p>
        </p:txBody>
      </p:sp>
      <p:pic>
        <p:nvPicPr>
          <p:cNvPr id="3" name="Picture 2" descr="Logo&#10;&#10;Description automatically generated">
            <a:extLst>
              <a:ext uri="{FF2B5EF4-FFF2-40B4-BE49-F238E27FC236}">
                <a16:creationId xmlns:a16="http://schemas.microsoft.com/office/drawing/2014/main" id="{747A584C-EBDA-5D50-23EE-40EBC81A14B2}"/>
              </a:ext>
            </a:extLst>
          </p:cNvPr>
          <p:cNvPicPr>
            <a:picLocks noChangeAspect="1"/>
          </p:cNvPicPr>
          <p:nvPr/>
        </p:nvPicPr>
        <p:blipFill>
          <a:blip r:embed="rId3"/>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576AC71E-CD82-EBBD-9527-2735858B4D6D}"/>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183970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48" y="1972015"/>
            <a:ext cx="8399463" cy="539018"/>
          </a:xfrm>
        </p:spPr>
        <p:txBody>
          <a:bodyPr/>
          <a:lstStyle/>
          <a:p>
            <a:r>
              <a:rPr lang="en-GB" sz="3600" spc="-3" dirty="0">
                <a:solidFill>
                  <a:srgbClr val="006892"/>
                </a:solidFill>
                <a:hlinkClick r:id="rId3"/>
              </a:rPr>
              <a:t>The CEC Resource Directory</a:t>
            </a:r>
            <a:br>
              <a:rPr lang="en-GB" sz="3600" dirty="0">
                <a:solidFill>
                  <a:srgbClr val="006892"/>
                </a:solidFill>
                <a:hlinkClick r:id="rId3"/>
              </a:rPr>
            </a:br>
            <a:br>
              <a:rPr lang="en-GB" sz="3600" kern="0" spc="-3" dirty="0">
                <a:solidFill>
                  <a:srgbClr val="006892"/>
                </a:solidFill>
                <a:latin typeface="Lato" panose="020F0502020204030203" pitchFamily="34" charset="0"/>
                <a:ea typeface="Lato" panose="020F0502020204030203" pitchFamily="34" charset="0"/>
                <a:cs typeface="Lato" panose="020F0502020204030203" pitchFamily="34" charset="0"/>
              </a:rPr>
            </a:br>
            <a:endParaRPr lang="en-GB" sz="3600" u="sng" dirty="0">
              <a:latin typeface="+mn-lt"/>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07" y="2117825"/>
            <a:ext cx="8181541" cy="3724979"/>
          </a:xfrm>
          <a:prstGeom prst="rect">
            <a:avLst/>
          </a:prstGeom>
        </p:spPr>
      </p:pic>
      <p:pic>
        <p:nvPicPr>
          <p:cNvPr id="3" name="Picture 2" descr="Logo&#10;&#10;Description automatically generated">
            <a:extLst>
              <a:ext uri="{FF2B5EF4-FFF2-40B4-BE49-F238E27FC236}">
                <a16:creationId xmlns:a16="http://schemas.microsoft.com/office/drawing/2014/main" id="{91691CD4-0E54-2345-8396-00677E135448}"/>
              </a:ext>
            </a:extLst>
          </p:cNvPr>
          <p:cNvPicPr>
            <a:picLocks noChangeAspect="1"/>
          </p:cNvPicPr>
          <p:nvPr/>
        </p:nvPicPr>
        <p:blipFill>
          <a:blip r:embed="rId5"/>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F757EF3F-DC83-AE9D-E931-AF37A6D081AA}"/>
              </a:ext>
            </a:extLst>
          </p:cNvPr>
          <p:cNvPicPr>
            <a:picLocks noChangeAspect="1"/>
          </p:cNvPicPr>
          <p:nvPr/>
        </p:nvPicPr>
        <p:blipFill>
          <a:blip r:embed="rId6"/>
          <a:stretch>
            <a:fillRect/>
          </a:stretch>
        </p:blipFill>
        <p:spPr>
          <a:xfrm>
            <a:off x="7013358" y="5631"/>
            <a:ext cx="2014887" cy="1007444"/>
          </a:xfrm>
          <a:prstGeom prst="rect">
            <a:avLst/>
          </a:prstGeom>
        </p:spPr>
      </p:pic>
    </p:spTree>
    <p:extLst>
      <p:ext uri="{BB962C8B-B14F-4D97-AF65-F5344CB8AC3E}">
        <p14:creationId xmlns:p14="http://schemas.microsoft.com/office/powerpoint/2010/main" val="25552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5" y="1751412"/>
            <a:ext cx="8500927" cy="4247317"/>
          </a:xfrm>
          <a:prstGeom prst="rect">
            <a:avLst/>
          </a:prstGeom>
        </p:spPr>
        <p:txBody>
          <a:bodyPr wrap="square">
            <a:spAutoFit/>
          </a:bodyPr>
          <a:lstStyle/>
          <a:p>
            <a:r>
              <a:rPr lang="en-GB" dirty="0">
                <a:latin typeface="Lato" panose="020F0502020204030203" pitchFamily="34" charset="0"/>
                <a:ea typeface="Lato" panose="020F0502020204030203" pitchFamily="34" charset="0"/>
                <a:cs typeface="Lato" panose="020F0502020204030203" pitchFamily="34" charset="0"/>
              </a:rPr>
              <a:t>650 further places available for Careers Leader training. </a:t>
            </a:r>
            <a:br>
              <a:rPr lang="en-GB" dirty="0">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Accessed now via The Careers &amp; Enterprise Company website or </a:t>
            </a:r>
            <a:r>
              <a:rPr lang="en-GB" dirty="0">
                <a:solidFill>
                  <a:srgbClr val="008080"/>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here</a:t>
            </a:r>
            <a:r>
              <a:rPr lang="en-GB" dirty="0">
                <a:solidFill>
                  <a:srgbClr val="008080"/>
                </a:solidFill>
                <a:latin typeface="Lato" panose="020F0502020204030203" pitchFamily="34" charset="0"/>
                <a:ea typeface="Lato" panose="020F0502020204030203" pitchFamily="34" charset="0"/>
                <a:cs typeface="Lato" panose="020F0502020204030203" pitchFamily="34" charset="0"/>
              </a:rPr>
              <a:t>.</a:t>
            </a:r>
            <a:br>
              <a:rPr lang="en-GB" dirty="0">
                <a:solidFill>
                  <a:srgbClr val="008080"/>
                </a:solidFill>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All training providers offering virtual delivery of their courses in response to the impact of Covid-19. </a:t>
            </a:r>
            <a:br>
              <a:rPr lang="en-GB" dirty="0">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Schools and colleges may apply for more than one place as long as the individual attending is a named Careers leader/overseeing Careers activity.</a:t>
            </a:r>
            <a:br>
              <a:rPr lang="en-GB" dirty="0">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solidFill>
                  <a:srgbClr val="008080"/>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Download Careers Leader Training Catalogue </a:t>
            </a:r>
            <a:br>
              <a:rPr lang="en-GB" dirty="0">
                <a:solidFill>
                  <a:srgbClr val="008080"/>
                </a:solidFill>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If you have any questions about the training please contact </a:t>
            </a:r>
            <a:r>
              <a:rPr lang="en-GB" dirty="0">
                <a:solidFill>
                  <a:srgbClr val="008080"/>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careersleaders@careersandenterprise.co.uk </a:t>
            </a:r>
            <a:br>
              <a:rPr lang="en-GB" dirty="0">
                <a:solidFill>
                  <a:srgbClr val="008080"/>
                </a:solidFill>
                <a:latin typeface="Lato" panose="020F0502020204030203" pitchFamily="34" charset="0"/>
                <a:ea typeface="Lato" panose="020F0502020204030203" pitchFamily="34" charset="0"/>
                <a:cs typeface="Lato" panose="020F0502020204030203" pitchFamily="34" charset="0"/>
              </a:rPr>
            </a:br>
            <a:endParaRPr lang="en-GB" dirty="0"/>
          </a:p>
        </p:txBody>
      </p:sp>
      <p:sp>
        <p:nvSpPr>
          <p:cNvPr id="8" name="Title 7"/>
          <p:cNvSpPr>
            <a:spLocks noGrp="1"/>
          </p:cNvSpPr>
          <p:nvPr>
            <p:ph type="ctrTitle"/>
          </p:nvPr>
        </p:nvSpPr>
        <p:spPr>
          <a:xfrm>
            <a:off x="466304" y="1111168"/>
            <a:ext cx="8399748" cy="666861"/>
          </a:xfrm>
        </p:spPr>
        <p:txBody>
          <a:bodyPr/>
          <a:lstStyle/>
          <a:p>
            <a:r>
              <a:rPr lang="en-GB" sz="2800" kern="0" spc="-3" dirty="0">
                <a:solidFill>
                  <a:srgbClr val="25292A"/>
                </a:solidFill>
                <a:latin typeface="Lato" panose="020F0502020204030203" pitchFamily="34" charset="0"/>
                <a:cs typeface="Arial" panose="020B0604020202020204" pitchFamily="34" charset="0"/>
              </a:rPr>
              <a:t>Careers Leader Bursaries</a:t>
            </a:r>
            <a:endParaRPr lang="en-GB" sz="2800" dirty="0">
              <a:solidFill>
                <a:srgbClr val="25292A"/>
              </a:solidFill>
            </a:endParaRPr>
          </a:p>
        </p:txBody>
      </p:sp>
      <p:pic>
        <p:nvPicPr>
          <p:cNvPr id="2" name="Picture 1" descr="Logo&#10;&#10;Description automatically generated">
            <a:extLst>
              <a:ext uri="{FF2B5EF4-FFF2-40B4-BE49-F238E27FC236}">
                <a16:creationId xmlns:a16="http://schemas.microsoft.com/office/drawing/2014/main" id="{0E6FFD74-1450-176C-D1D4-A5AD3C632E2F}"/>
              </a:ext>
            </a:extLst>
          </p:cNvPr>
          <p:cNvPicPr>
            <a:picLocks noChangeAspect="1"/>
          </p:cNvPicPr>
          <p:nvPr/>
        </p:nvPicPr>
        <p:blipFill>
          <a:blip r:embed="rId6"/>
          <a:stretch>
            <a:fillRect/>
          </a:stretch>
        </p:blipFill>
        <p:spPr>
          <a:xfrm>
            <a:off x="0" y="66840"/>
            <a:ext cx="2286000" cy="913626"/>
          </a:xfrm>
          <a:prstGeom prst="rect">
            <a:avLst/>
          </a:prstGeom>
        </p:spPr>
      </p:pic>
      <p:pic>
        <p:nvPicPr>
          <p:cNvPr id="3" name="Picture 2" descr="Logo, company name&#10;&#10;Description automatically generated">
            <a:extLst>
              <a:ext uri="{FF2B5EF4-FFF2-40B4-BE49-F238E27FC236}">
                <a16:creationId xmlns:a16="http://schemas.microsoft.com/office/drawing/2014/main" id="{A1CD31F6-5E0D-D974-F3D9-2EB49A7F2444}"/>
              </a:ext>
            </a:extLst>
          </p:cNvPr>
          <p:cNvPicPr>
            <a:picLocks noChangeAspect="1"/>
          </p:cNvPicPr>
          <p:nvPr/>
        </p:nvPicPr>
        <p:blipFill>
          <a:blip r:embed="rId7"/>
          <a:stretch>
            <a:fillRect/>
          </a:stretch>
        </p:blipFill>
        <p:spPr>
          <a:xfrm>
            <a:off x="7013358" y="5631"/>
            <a:ext cx="2014887" cy="1007444"/>
          </a:xfrm>
          <a:prstGeom prst="rect">
            <a:avLst/>
          </a:prstGeom>
        </p:spPr>
      </p:pic>
    </p:spTree>
    <p:extLst>
      <p:ext uri="{BB962C8B-B14F-4D97-AF65-F5344CB8AC3E}">
        <p14:creationId xmlns:p14="http://schemas.microsoft.com/office/powerpoint/2010/main" val="320789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65125" y="2450852"/>
            <a:ext cx="8399748" cy="1391872"/>
          </a:xfrm>
        </p:spPr>
        <p:txBody>
          <a:bodyPr numCol="1"/>
          <a:lstStyle/>
          <a:p>
            <a:pPr algn="ctr"/>
            <a:r>
              <a:rPr lang="en-GB" sz="8000" b="1" dirty="0">
                <a:latin typeface="+mn-lt"/>
              </a:rPr>
              <a:t>Q&amp;A</a:t>
            </a:r>
          </a:p>
        </p:txBody>
      </p:sp>
      <p:pic>
        <p:nvPicPr>
          <p:cNvPr id="4" name="Picture 3" descr="Logo&#10;&#10;Description automatically generated">
            <a:extLst>
              <a:ext uri="{FF2B5EF4-FFF2-40B4-BE49-F238E27FC236}">
                <a16:creationId xmlns:a16="http://schemas.microsoft.com/office/drawing/2014/main" id="{F21C380F-68D7-6306-2F7E-ACEF7E9F9084}"/>
              </a:ext>
            </a:extLst>
          </p:cNvPr>
          <p:cNvPicPr>
            <a:picLocks noChangeAspect="1"/>
          </p:cNvPicPr>
          <p:nvPr/>
        </p:nvPicPr>
        <p:blipFill>
          <a:blip r:embed="rId3"/>
          <a:stretch>
            <a:fillRect/>
          </a:stretch>
        </p:blipFill>
        <p:spPr>
          <a:xfrm>
            <a:off x="0" y="66840"/>
            <a:ext cx="2286000" cy="913626"/>
          </a:xfrm>
          <a:prstGeom prst="rect">
            <a:avLst/>
          </a:prstGeom>
        </p:spPr>
      </p:pic>
      <p:pic>
        <p:nvPicPr>
          <p:cNvPr id="6" name="Picture 5" descr="Logo, company name&#10;&#10;Description automatically generated">
            <a:extLst>
              <a:ext uri="{FF2B5EF4-FFF2-40B4-BE49-F238E27FC236}">
                <a16:creationId xmlns:a16="http://schemas.microsoft.com/office/drawing/2014/main" id="{876481B5-38AB-0C17-89FB-0D8DB8260CF7}"/>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92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280685"/>
            <a:ext cx="8399463" cy="615433"/>
          </a:xfrm>
        </p:spPr>
        <p:txBody>
          <a:bodyPr/>
          <a:lstStyle/>
          <a:p>
            <a:r>
              <a:rPr lang="en-GB" sz="3600" dirty="0">
                <a:solidFill>
                  <a:srgbClr val="25292A"/>
                </a:solidFill>
                <a:latin typeface="Lato" panose="020F0502020204030203"/>
              </a:rPr>
              <a:t>Agenda</a:t>
            </a:r>
            <a:endParaRPr lang="en-GB" sz="3600" u="sng" dirty="0">
              <a:solidFill>
                <a:srgbClr val="25292A"/>
              </a:solidFill>
              <a:latin typeface="+mn-lt"/>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554" y="2243478"/>
            <a:ext cx="5415841" cy="3330893"/>
          </a:xfrm>
          <a:prstGeom prst="rect">
            <a:avLst/>
          </a:prstGeom>
        </p:spPr>
      </p:pic>
      <p:pic>
        <p:nvPicPr>
          <p:cNvPr id="3" name="Picture 2" descr="Logo&#10;&#10;Description automatically generated">
            <a:extLst>
              <a:ext uri="{FF2B5EF4-FFF2-40B4-BE49-F238E27FC236}">
                <a16:creationId xmlns:a16="http://schemas.microsoft.com/office/drawing/2014/main" id="{82865110-BF72-51DF-EFCE-C18D69EE50B4}"/>
              </a:ext>
            </a:extLst>
          </p:cNvPr>
          <p:cNvPicPr>
            <a:picLocks noChangeAspect="1"/>
          </p:cNvPicPr>
          <p:nvPr/>
        </p:nvPicPr>
        <p:blipFill>
          <a:blip r:embed="rId4"/>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14D3E9AB-07B8-540D-950B-46944D8DF5A5}"/>
              </a:ext>
            </a:extLst>
          </p:cNvPr>
          <p:cNvPicPr>
            <a:picLocks noChangeAspect="1"/>
          </p:cNvPicPr>
          <p:nvPr/>
        </p:nvPicPr>
        <p:blipFill>
          <a:blip r:embed="rId5"/>
          <a:stretch>
            <a:fillRect/>
          </a:stretch>
        </p:blipFill>
        <p:spPr>
          <a:xfrm>
            <a:off x="7013358" y="5631"/>
            <a:ext cx="2014887" cy="1007444"/>
          </a:xfrm>
          <a:prstGeom prst="rect">
            <a:avLst/>
          </a:prstGeom>
        </p:spPr>
      </p:pic>
    </p:spTree>
    <p:extLst>
      <p:ext uri="{BB962C8B-B14F-4D97-AF65-F5344CB8AC3E}">
        <p14:creationId xmlns:p14="http://schemas.microsoft.com/office/powerpoint/2010/main" val="192836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3276131" y="2390179"/>
            <a:ext cx="5645815" cy="2723479"/>
          </a:xfrm>
        </p:spPr>
        <p:txBody>
          <a:bodyPr numCol="1"/>
          <a:lstStyle/>
          <a:p>
            <a:pPr algn="ctr"/>
            <a:r>
              <a:rPr lang="en-GB" sz="5400" b="1" dirty="0">
                <a:latin typeface="+mn-lt"/>
              </a:rPr>
              <a:t>Careers in Context: </a:t>
            </a:r>
          </a:p>
          <a:p>
            <a:pPr algn="ctr"/>
            <a:r>
              <a:rPr lang="en-GB" sz="5400" b="1" dirty="0">
                <a:latin typeface="+mn-lt"/>
              </a:rPr>
              <a:t>A can-do guide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80" y="1593679"/>
            <a:ext cx="2787946" cy="3957545"/>
          </a:xfrm>
          <a:prstGeom prst="rect">
            <a:avLst/>
          </a:prstGeom>
        </p:spPr>
      </p:pic>
      <p:pic>
        <p:nvPicPr>
          <p:cNvPr id="4" name="Picture 3" descr="Logo&#10;&#10;Description automatically generated">
            <a:extLst>
              <a:ext uri="{FF2B5EF4-FFF2-40B4-BE49-F238E27FC236}">
                <a16:creationId xmlns:a16="http://schemas.microsoft.com/office/drawing/2014/main" id="{A2EB52C7-A41D-422F-E373-312460AB0051}"/>
              </a:ext>
            </a:extLst>
          </p:cNvPr>
          <p:cNvPicPr>
            <a:picLocks noChangeAspect="1"/>
          </p:cNvPicPr>
          <p:nvPr/>
        </p:nvPicPr>
        <p:blipFill>
          <a:blip r:embed="rId4"/>
          <a:stretch>
            <a:fillRect/>
          </a:stretch>
        </p:blipFill>
        <p:spPr>
          <a:xfrm>
            <a:off x="0" y="66840"/>
            <a:ext cx="2286000" cy="913626"/>
          </a:xfrm>
          <a:prstGeom prst="rect">
            <a:avLst/>
          </a:prstGeom>
        </p:spPr>
      </p:pic>
      <p:pic>
        <p:nvPicPr>
          <p:cNvPr id="7" name="Picture 6" descr="Logo, company name&#10;&#10;Description automatically generated">
            <a:extLst>
              <a:ext uri="{FF2B5EF4-FFF2-40B4-BE49-F238E27FC236}">
                <a16:creationId xmlns:a16="http://schemas.microsoft.com/office/drawing/2014/main" id="{879F4E38-F67E-4F4A-D9C5-4C1F3229FA92}"/>
              </a:ext>
            </a:extLst>
          </p:cNvPr>
          <p:cNvPicPr>
            <a:picLocks noChangeAspect="1"/>
          </p:cNvPicPr>
          <p:nvPr/>
        </p:nvPicPr>
        <p:blipFill>
          <a:blip r:embed="rId5"/>
          <a:stretch>
            <a:fillRect/>
          </a:stretch>
        </p:blipFill>
        <p:spPr>
          <a:xfrm>
            <a:off x="7013358" y="5631"/>
            <a:ext cx="2014887" cy="1007444"/>
          </a:xfrm>
          <a:prstGeom prst="rect">
            <a:avLst/>
          </a:prstGeom>
        </p:spPr>
      </p:pic>
    </p:spTree>
    <p:extLst>
      <p:ext uri="{BB962C8B-B14F-4D97-AF65-F5344CB8AC3E}">
        <p14:creationId xmlns:p14="http://schemas.microsoft.com/office/powerpoint/2010/main" val="217939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3600" spc="-4" dirty="0">
                <a:solidFill>
                  <a:srgbClr val="25292A"/>
                </a:solidFill>
              </a:rPr>
              <a:t>Why have we created this guide?</a:t>
            </a:r>
            <a:endParaRPr lang="en-GB" sz="3600" u="sng" dirty="0">
              <a:solidFill>
                <a:srgbClr val="25292A"/>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677F89A6-4632-4AA9-8628-091E4803D6A9}"/>
              </a:ext>
            </a:extLst>
          </p:cNvPr>
          <p:cNvSpPr>
            <a:spLocks noGrp="1"/>
          </p:cNvSpPr>
          <p:nvPr>
            <p:ph type="body" idx="10"/>
          </p:nvPr>
        </p:nvSpPr>
        <p:spPr>
          <a:xfrm>
            <a:off x="364840" y="2030306"/>
            <a:ext cx="8399748" cy="3541036"/>
          </a:xfrm>
        </p:spPr>
        <p:txBody>
          <a:bodyPr/>
          <a:lstStyle/>
          <a:p>
            <a:r>
              <a:rPr lang="en-GB" b="1" dirty="0">
                <a:latin typeface="Lato" panose="020F0502020204030203"/>
                <a:ea typeface="Calibri" panose="020F0502020204030204" pitchFamily="34" charset="0"/>
              </a:rPr>
              <a:t>CEC are delighted to launch the new </a:t>
            </a:r>
            <a:r>
              <a:rPr lang="en-GB" b="1" dirty="0">
                <a:solidFill>
                  <a:schemeClr val="tx2"/>
                </a:solidFill>
                <a:latin typeface="Lato" panose="020F0502020204030203"/>
                <a:ea typeface="Calibri" panose="020F0502020204030204" pitchFamily="34" charset="0"/>
              </a:rPr>
              <a:t>Careers in Context: a can-do guide, </a:t>
            </a:r>
            <a:r>
              <a:rPr lang="en-GB" b="1" dirty="0">
                <a:latin typeface="Lato" panose="020F0502020204030203"/>
                <a:ea typeface="Calibri" panose="020F0502020204030204" pitchFamily="34" charset="0"/>
              </a:rPr>
              <a:t>developed in collaboration with </a:t>
            </a:r>
            <a:r>
              <a:rPr lang="en-GB" b="1" dirty="0">
                <a:solidFill>
                  <a:schemeClr val="tx2"/>
                </a:solidFill>
                <a:latin typeface="Lato" panose="020F0502020204030203"/>
                <a:ea typeface="Calibri" panose="020F0502020204030204" pitchFamily="34" charset="0"/>
              </a:rPr>
              <a:t>The Gatsby Foundation. </a:t>
            </a:r>
          </a:p>
          <a:p>
            <a:endParaRPr lang="en-GB" b="1" dirty="0">
              <a:solidFill>
                <a:schemeClr val="tx2"/>
              </a:solidFill>
              <a:latin typeface="Lato" panose="020F0502020204030203"/>
              <a:ea typeface="Calibri" panose="020F0502020204030204" pitchFamily="34" charset="0"/>
            </a:endParaRPr>
          </a:p>
          <a:p>
            <a:pPr marL="214313" indent="-214313">
              <a:spcAft>
                <a:spcPts val="0"/>
              </a:spcAft>
              <a:buFont typeface="Arial" panose="020B0604020202020204" pitchFamily="34" charset="0"/>
              <a:buChar char="•"/>
            </a:pPr>
            <a:r>
              <a:rPr lang="en-GB" dirty="0">
                <a:latin typeface="Lato" panose="020F0502020204030203"/>
                <a:ea typeface="Calibri" panose="020F0502020204030204" pitchFamily="34" charset="0"/>
              </a:rPr>
              <a:t>We know that Covid-19 changed the face of the 2019-20 academic year, with significant additional pressures placed on education leaders and their teams</a:t>
            </a:r>
          </a:p>
          <a:p>
            <a:pPr marL="214313" indent="-214313">
              <a:spcAft>
                <a:spcPts val="0"/>
              </a:spcAft>
              <a:buFont typeface="Arial" panose="020B0604020202020204" pitchFamily="34" charset="0"/>
              <a:buChar char="•"/>
            </a:pPr>
            <a:endParaRPr lang="en-GB" dirty="0">
              <a:latin typeface="Lato" panose="020F0502020204030203"/>
              <a:ea typeface="Calibri" panose="020F0502020204030204" pitchFamily="34" charset="0"/>
            </a:endParaRPr>
          </a:p>
          <a:p>
            <a:pPr marL="214313" indent="-214313">
              <a:spcAft>
                <a:spcPts val="0"/>
              </a:spcAft>
              <a:buFont typeface="Arial" panose="020B0604020202020204" pitchFamily="34" charset="0"/>
              <a:buChar char="•"/>
            </a:pPr>
            <a:endParaRPr lang="en-GB" dirty="0">
              <a:latin typeface="Lato" panose="020F0502020204030203"/>
              <a:ea typeface="Calibri" panose="020F0502020204030204" pitchFamily="34" charset="0"/>
            </a:endParaRPr>
          </a:p>
          <a:p>
            <a:pPr marL="214313" indent="-214313">
              <a:spcAft>
                <a:spcPts val="0"/>
              </a:spcAft>
              <a:buFont typeface="Arial" panose="020B0604020202020204" pitchFamily="34" charset="0"/>
              <a:buChar char="•"/>
            </a:pPr>
            <a:r>
              <a:rPr lang="en-GB" dirty="0">
                <a:latin typeface="Lato" panose="020F0502020204030203"/>
                <a:ea typeface="Calibri" panose="020F0502020204030204" pitchFamily="34" charset="0"/>
              </a:rPr>
              <a:t>Increasingly, flexible and creative approaches to careers are required.</a:t>
            </a:r>
          </a:p>
          <a:p>
            <a:pPr marL="214313" indent="-214313">
              <a:spcAft>
                <a:spcPts val="0"/>
              </a:spcAft>
              <a:buFont typeface="Arial" panose="020B0604020202020204" pitchFamily="34" charset="0"/>
              <a:buChar char="•"/>
            </a:pPr>
            <a:endParaRPr lang="en-GB" dirty="0">
              <a:latin typeface="Lato" panose="020F0502020204030203"/>
              <a:ea typeface="Calibri" panose="020F0502020204030204" pitchFamily="34" charset="0"/>
            </a:endParaRPr>
          </a:p>
          <a:p>
            <a:pPr marL="214313" indent="-214313">
              <a:spcAft>
                <a:spcPts val="0"/>
              </a:spcAft>
              <a:buFont typeface="Arial" panose="020B0604020202020204" pitchFamily="34" charset="0"/>
              <a:buChar char="•"/>
            </a:pPr>
            <a:r>
              <a:rPr lang="en-GB" dirty="0">
                <a:latin typeface="Lato"/>
                <a:cs typeface="Times New Roman" pitchFamily="18"/>
              </a:rPr>
              <a:t>The Gatsby Benchmarks have not changed and neither has the expectation that they remain a framework for good career guidance.</a:t>
            </a:r>
            <a:endParaRPr lang="en-GB" dirty="0">
              <a:latin typeface="Lato" panose="020F0502020204030203"/>
              <a:ea typeface="Calibri" panose="020F0502020204030204" pitchFamily="34" charset="0"/>
            </a:endParaRPr>
          </a:p>
          <a:p>
            <a:endParaRPr lang="en-GB" b="1" dirty="0">
              <a:solidFill>
                <a:schemeClr val="tx2"/>
              </a:solidFill>
              <a:latin typeface="Lato" panose="020F0502020204030203"/>
              <a:ea typeface="Calibri" panose="020F0502020204030204" pitchFamily="34" charset="0"/>
            </a:endParaRPr>
          </a:p>
          <a:p>
            <a:endParaRPr lang="en-GB" dirty="0"/>
          </a:p>
        </p:txBody>
      </p:sp>
      <p:pic>
        <p:nvPicPr>
          <p:cNvPr id="3" name="Picture 2" descr="Logo&#10;&#10;Description automatically generated">
            <a:extLst>
              <a:ext uri="{FF2B5EF4-FFF2-40B4-BE49-F238E27FC236}">
                <a16:creationId xmlns:a16="http://schemas.microsoft.com/office/drawing/2014/main" id="{8131001A-8484-3F32-533C-4E8B6B0E64AC}"/>
              </a:ext>
            </a:extLst>
          </p:cNvPr>
          <p:cNvPicPr>
            <a:picLocks noChangeAspect="1"/>
          </p:cNvPicPr>
          <p:nvPr/>
        </p:nvPicPr>
        <p:blipFill>
          <a:blip r:embed="rId3"/>
          <a:stretch>
            <a:fillRect/>
          </a:stretch>
        </p:blipFill>
        <p:spPr>
          <a:xfrm>
            <a:off x="0" y="66840"/>
            <a:ext cx="2286000" cy="913626"/>
          </a:xfrm>
          <a:prstGeom prst="rect">
            <a:avLst/>
          </a:prstGeom>
        </p:spPr>
      </p:pic>
      <p:pic>
        <p:nvPicPr>
          <p:cNvPr id="6" name="Picture 5" descr="Logo, company name&#10;&#10;Description automatically generated">
            <a:extLst>
              <a:ext uri="{FF2B5EF4-FFF2-40B4-BE49-F238E27FC236}">
                <a16:creationId xmlns:a16="http://schemas.microsoft.com/office/drawing/2014/main" id="{EBA1DA41-8E65-E80A-AB64-9BE9C964F056}"/>
              </a:ext>
            </a:extLst>
          </p:cNvPr>
          <p:cNvPicPr>
            <a:picLocks noChangeAspect="1"/>
          </p:cNvPicPr>
          <p:nvPr/>
        </p:nvPicPr>
        <p:blipFill>
          <a:blip r:embed="rId4"/>
          <a:stretch>
            <a:fillRect/>
          </a:stretch>
        </p:blipFill>
        <p:spPr>
          <a:xfrm>
            <a:off x="7013358" y="5631"/>
            <a:ext cx="2014887" cy="1007444"/>
          </a:xfrm>
          <a:prstGeom prst="rect">
            <a:avLst/>
          </a:prstGeom>
        </p:spPr>
      </p:pic>
    </p:spTree>
    <p:extLst>
      <p:ext uri="{BB962C8B-B14F-4D97-AF65-F5344CB8AC3E}">
        <p14:creationId xmlns:p14="http://schemas.microsoft.com/office/powerpoint/2010/main" val="150617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3600" spc="-4" dirty="0">
                <a:solidFill>
                  <a:srgbClr val="25292A"/>
                </a:solidFill>
              </a:rPr>
              <a:t>What is the aim of the guide?</a:t>
            </a:r>
            <a:endParaRPr lang="en-GB" sz="3600" u="sng" dirty="0">
              <a:solidFill>
                <a:srgbClr val="25292A"/>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677F89A6-4632-4AA9-8628-091E4803D6A9}"/>
              </a:ext>
            </a:extLst>
          </p:cNvPr>
          <p:cNvSpPr>
            <a:spLocks noGrp="1"/>
          </p:cNvSpPr>
          <p:nvPr>
            <p:ph type="body" idx="10"/>
          </p:nvPr>
        </p:nvSpPr>
        <p:spPr>
          <a:xfrm>
            <a:off x="364840" y="2030305"/>
            <a:ext cx="8399748" cy="3719755"/>
          </a:xfrm>
        </p:spPr>
        <p:txBody>
          <a:bodyPr/>
          <a:lstStyle/>
          <a:p>
            <a:pPr marL="285750" lvl="0" indent="-285750" defTabSz="914400" eaLnBrk="1" fontAlgn="auto" hangingPunct="1">
              <a:spcBef>
                <a:spcPts val="0"/>
              </a:spcBef>
              <a:spcAft>
                <a:spcPts val="0"/>
              </a:spcAft>
              <a:buFont typeface="Arial" panose="020B0604020202020204" pitchFamily="34" charset="0"/>
              <a:buChar char="•"/>
              <a:defRPr/>
            </a:pPr>
            <a:endParaRPr lang="en-GB" sz="1600" spc="0" dirty="0">
              <a:solidFill>
                <a:srgbClr val="575553"/>
              </a:solidFill>
              <a:latin typeface="Lato" panose="020F0502020204030203"/>
              <a:ea typeface="Calibri" panose="020F0502020204030204" pitchFamily="34" charset="0"/>
            </a:endParaRPr>
          </a:p>
          <a:p>
            <a:pPr marL="285750" lvl="0" indent="-285750" defTabSz="914400" eaLnBrk="1" fontAlgn="auto" hangingPunct="1">
              <a:spcBef>
                <a:spcPts val="0"/>
              </a:spcBef>
              <a:spcAft>
                <a:spcPts val="0"/>
              </a:spcAft>
              <a:buFont typeface="Arial" panose="020B0604020202020204" pitchFamily="34" charset="0"/>
              <a:buChar char="•"/>
              <a:defRPr/>
            </a:pPr>
            <a:r>
              <a:rPr lang="en-GB" sz="1600" spc="0" dirty="0">
                <a:solidFill>
                  <a:srgbClr val="575553"/>
                </a:solidFill>
                <a:latin typeface="Lato" panose="020F0502020204030203"/>
                <a:ea typeface="Calibri" panose="020F0502020204030204" pitchFamily="34" charset="0"/>
              </a:rPr>
              <a:t>To give Careers Leaders confidence and ownership about what they can build into their strategic plans this academic year. </a:t>
            </a:r>
          </a:p>
          <a:p>
            <a:pPr lvl="0" defTabSz="914400" eaLnBrk="1" fontAlgn="auto" hangingPunct="1">
              <a:spcBef>
                <a:spcPts val="0"/>
              </a:spcBef>
              <a:spcAft>
                <a:spcPts val="0"/>
              </a:spcAft>
              <a:defRPr/>
            </a:pPr>
            <a:endParaRPr lang="en-GB" sz="1600" spc="0" dirty="0">
              <a:solidFill>
                <a:srgbClr val="575553"/>
              </a:solidFill>
              <a:latin typeface="Lato" panose="020F0502020204030203"/>
              <a:ea typeface="Calibri" panose="020F0502020204030204" pitchFamily="34" charset="0"/>
            </a:endParaRPr>
          </a:p>
          <a:p>
            <a:pPr marL="285750" lvl="0" indent="-285750" defTabSz="914400" eaLnBrk="1" fontAlgn="auto" hangingPunct="1">
              <a:spcBef>
                <a:spcPts val="0"/>
              </a:spcBef>
              <a:spcAft>
                <a:spcPts val="0"/>
              </a:spcAft>
              <a:buFont typeface="Arial" panose="020B0604020202020204" pitchFamily="34" charset="0"/>
              <a:buChar char="•"/>
              <a:defRPr/>
            </a:pPr>
            <a:r>
              <a:rPr lang="en-GB" sz="1600" spc="0" dirty="0">
                <a:solidFill>
                  <a:srgbClr val="575553"/>
                </a:solidFill>
                <a:latin typeface="Lato" panose="020F0502020204030203"/>
                <a:ea typeface="Calibri" panose="020F0502020204030204" pitchFamily="34" charset="0"/>
              </a:rPr>
              <a:t>To reinforce that the Gatsby Benchmarks remain a framework for good career guidance.</a:t>
            </a:r>
          </a:p>
          <a:p>
            <a:pPr lvl="0" defTabSz="914400" eaLnBrk="1" fontAlgn="auto" hangingPunct="1">
              <a:spcBef>
                <a:spcPts val="0"/>
              </a:spcBef>
              <a:spcAft>
                <a:spcPts val="0"/>
              </a:spcAft>
              <a:defRPr/>
            </a:pPr>
            <a:endParaRPr lang="en-GB" sz="1600" spc="0" dirty="0">
              <a:solidFill>
                <a:srgbClr val="575553"/>
              </a:solidFill>
              <a:latin typeface="Lato" panose="020F0502020204030203"/>
              <a:ea typeface="Calibri" panose="020F0502020204030204" pitchFamily="34" charset="0"/>
            </a:endParaRPr>
          </a:p>
          <a:p>
            <a:pPr marL="285750" lvl="0" indent="-285750" defTabSz="914400" eaLnBrk="1" fontAlgn="auto" hangingPunct="1">
              <a:spcBef>
                <a:spcPts val="0"/>
              </a:spcBef>
              <a:spcAft>
                <a:spcPts val="0"/>
              </a:spcAft>
              <a:buFont typeface="Arial" panose="020B0604020202020204" pitchFamily="34" charset="0"/>
              <a:buChar char="•"/>
              <a:defRPr/>
            </a:pPr>
            <a:r>
              <a:rPr lang="en-GB" sz="1600" spc="0" dirty="0">
                <a:solidFill>
                  <a:srgbClr val="575553"/>
                </a:solidFill>
                <a:latin typeface="Lato" panose="020F0502020204030203"/>
                <a:ea typeface="Calibri" panose="020F0502020204030204" pitchFamily="34" charset="0"/>
              </a:rPr>
              <a:t>To build upon</a:t>
            </a:r>
            <a:r>
              <a:rPr lang="en-GB" sz="1600" b="1" spc="0" dirty="0">
                <a:solidFill>
                  <a:srgbClr val="575553"/>
                </a:solidFill>
                <a:latin typeface="Lato" panose="020F0502020204030203"/>
                <a:ea typeface="Calibri" panose="020F0502020204030204" pitchFamily="34" charset="0"/>
              </a:rPr>
              <a:t> </a:t>
            </a:r>
            <a:r>
              <a:rPr lang="en-GB" sz="1600" spc="0" dirty="0">
                <a:solidFill>
                  <a:srgbClr val="575553"/>
                </a:solidFill>
                <a:latin typeface="Lato" panose="020F0502020204030203"/>
                <a:ea typeface="Calibri" panose="020F0502020204030204" pitchFamily="34" charset="0"/>
              </a:rPr>
              <a:t>an earlier publication about online employer engagements, which can be found </a:t>
            </a:r>
            <a:r>
              <a:rPr lang="en-GB" sz="1600" u="sng" spc="0" dirty="0">
                <a:solidFill>
                  <a:srgbClr val="575553"/>
                </a:solidFill>
                <a:latin typeface="Lato" panose="020F0502020204030203"/>
                <a:ea typeface="Calibri" panose="020F0502020204030204" pitchFamily="34" charset="0"/>
                <a:hlinkClick r:id="rId3"/>
              </a:rPr>
              <a:t>here</a:t>
            </a:r>
            <a:r>
              <a:rPr lang="en-GB" sz="1600" u="sng" spc="0" dirty="0">
                <a:solidFill>
                  <a:srgbClr val="575553"/>
                </a:solidFill>
                <a:latin typeface="Lato" panose="020F0502020204030203"/>
                <a:ea typeface="Calibri" panose="020F0502020204030204" pitchFamily="34" charset="0"/>
              </a:rPr>
              <a:t>.</a:t>
            </a:r>
          </a:p>
          <a:p>
            <a:pPr defTabSz="914400" eaLnBrk="1" fontAlgn="auto" hangingPunct="1">
              <a:spcBef>
                <a:spcPts val="600"/>
              </a:spcBef>
              <a:spcAft>
                <a:spcPts val="600"/>
              </a:spcAft>
              <a:defRPr/>
            </a:pPr>
            <a:endParaRPr lang="en-GB" spc="0" dirty="0">
              <a:solidFill>
                <a:srgbClr val="575553"/>
              </a:solidFill>
              <a:latin typeface="Lato"/>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584" y="2048666"/>
            <a:ext cx="2547601" cy="3581181"/>
          </a:xfrm>
          <a:prstGeom prst="rect">
            <a:avLst/>
          </a:prstGeom>
        </p:spPr>
      </p:pic>
      <p:pic>
        <p:nvPicPr>
          <p:cNvPr id="6" name="Picture 5" descr="Logo&#10;&#10;Description automatically generated">
            <a:extLst>
              <a:ext uri="{FF2B5EF4-FFF2-40B4-BE49-F238E27FC236}">
                <a16:creationId xmlns:a16="http://schemas.microsoft.com/office/drawing/2014/main" id="{279E41AE-BA49-63A1-9B0B-341824B0FB96}"/>
              </a:ext>
            </a:extLst>
          </p:cNvPr>
          <p:cNvPicPr>
            <a:picLocks noChangeAspect="1"/>
          </p:cNvPicPr>
          <p:nvPr/>
        </p:nvPicPr>
        <p:blipFill>
          <a:blip r:embed="rId5"/>
          <a:stretch>
            <a:fillRect/>
          </a:stretch>
        </p:blipFill>
        <p:spPr>
          <a:xfrm>
            <a:off x="0" y="66840"/>
            <a:ext cx="2286000" cy="913626"/>
          </a:xfrm>
          <a:prstGeom prst="rect">
            <a:avLst/>
          </a:prstGeom>
        </p:spPr>
      </p:pic>
      <p:pic>
        <p:nvPicPr>
          <p:cNvPr id="7" name="Picture 6" descr="Logo, company name&#10;&#10;Description automatically generated">
            <a:extLst>
              <a:ext uri="{FF2B5EF4-FFF2-40B4-BE49-F238E27FC236}">
                <a16:creationId xmlns:a16="http://schemas.microsoft.com/office/drawing/2014/main" id="{17DEBCD5-F915-791B-C3AF-5EB01C41F129}"/>
              </a:ext>
            </a:extLst>
          </p:cNvPr>
          <p:cNvPicPr>
            <a:picLocks noChangeAspect="1"/>
          </p:cNvPicPr>
          <p:nvPr/>
        </p:nvPicPr>
        <p:blipFill>
          <a:blip r:embed="rId6"/>
          <a:stretch>
            <a:fillRect/>
          </a:stretch>
        </p:blipFill>
        <p:spPr>
          <a:xfrm>
            <a:off x="7013358" y="5631"/>
            <a:ext cx="2014887" cy="1007444"/>
          </a:xfrm>
          <a:prstGeom prst="rect">
            <a:avLst/>
          </a:prstGeom>
        </p:spPr>
      </p:pic>
    </p:spTree>
    <p:extLst>
      <p:ext uri="{BB962C8B-B14F-4D97-AF65-F5344CB8AC3E}">
        <p14:creationId xmlns:p14="http://schemas.microsoft.com/office/powerpoint/2010/main" val="331959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3600" spc="-4" dirty="0">
                <a:solidFill>
                  <a:srgbClr val="25292A"/>
                </a:solidFill>
              </a:rPr>
              <a:t>What does the guide include?</a:t>
            </a:r>
            <a:endParaRPr lang="en-GB" sz="3600" u="sng" dirty="0">
              <a:solidFill>
                <a:srgbClr val="25292A"/>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677F89A6-4632-4AA9-8628-091E4803D6A9}"/>
              </a:ext>
            </a:extLst>
          </p:cNvPr>
          <p:cNvSpPr>
            <a:spLocks noGrp="1"/>
          </p:cNvSpPr>
          <p:nvPr>
            <p:ph type="body" idx="10"/>
          </p:nvPr>
        </p:nvSpPr>
        <p:spPr>
          <a:xfrm>
            <a:off x="364840" y="2030306"/>
            <a:ext cx="8399748" cy="3541036"/>
          </a:xfrm>
        </p:spPr>
        <p:txBody>
          <a:bodyPr/>
          <a:lstStyle/>
          <a:p>
            <a:pPr marL="285750" lvl="0" indent="-285750" defTabSz="914400" eaLnBrk="1" fontAlgn="auto" hangingPunct="1">
              <a:spcBef>
                <a:spcPts val="0"/>
              </a:spcBef>
              <a:spcAft>
                <a:spcPts val="0"/>
              </a:spcAft>
              <a:buFont typeface="Arial" panose="020B0604020202020204" pitchFamily="34" charset="0"/>
              <a:buChar char="•"/>
              <a:defRPr/>
            </a:pPr>
            <a:endParaRPr lang="en-GB" sz="1600" spc="0" dirty="0">
              <a:solidFill>
                <a:srgbClr val="575553"/>
              </a:solidFill>
              <a:latin typeface="Lato" panose="020F0502020204030203"/>
              <a:ea typeface="Calibri" panose="020F0502020204030204" pitchFamily="34" charset="0"/>
            </a:endParaRPr>
          </a:p>
          <a:p>
            <a:pPr defTabSz="914400" eaLnBrk="1" fontAlgn="auto" hangingPunct="1">
              <a:spcBef>
                <a:spcPts val="600"/>
              </a:spcBef>
              <a:spcAft>
                <a:spcPts val="600"/>
              </a:spcAft>
              <a:defRPr/>
            </a:pPr>
            <a:endParaRPr lang="en-GB" spc="0" dirty="0">
              <a:solidFill>
                <a:srgbClr val="575553"/>
              </a:solidFill>
              <a:latin typeface="Lato"/>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25" y="1991270"/>
            <a:ext cx="5014949" cy="36385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368" y="1991270"/>
            <a:ext cx="2595841" cy="3711969"/>
          </a:xfrm>
          <a:prstGeom prst="rect">
            <a:avLst/>
          </a:prstGeom>
        </p:spPr>
      </p:pic>
      <p:pic>
        <p:nvPicPr>
          <p:cNvPr id="3" name="Picture 2" descr="Logo&#10;&#10;Description automatically generated">
            <a:extLst>
              <a:ext uri="{FF2B5EF4-FFF2-40B4-BE49-F238E27FC236}">
                <a16:creationId xmlns:a16="http://schemas.microsoft.com/office/drawing/2014/main" id="{4B83A686-7FC3-8EB5-C6E7-2D98E35D91DE}"/>
              </a:ext>
            </a:extLst>
          </p:cNvPr>
          <p:cNvPicPr>
            <a:picLocks noChangeAspect="1"/>
          </p:cNvPicPr>
          <p:nvPr/>
        </p:nvPicPr>
        <p:blipFill>
          <a:blip r:embed="rId5"/>
          <a:stretch>
            <a:fillRect/>
          </a:stretch>
        </p:blipFill>
        <p:spPr>
          <a:xfrm>
            <a:off x="0" y="66840"/>
            <a:ext cx="2286000" cy="913626"/>
          </a:xfrm>
          <a:prstGeom prst="rect">
            <a:avLst/>
          </a:prstGeom>
        </p:spPr>
      </p:pic>
      <p:pic>
        <p:nvPicPr>
          <p:cNvPr id="7" name="Picture 6" descr="Logo, company name&#10;&#10;Description automatically generated">
            <a:extLst>
              <a:ext uri="{FF2B5EF4-FFF2-40B4-BE49-F238E27FC236}">
                <a16:creationId xmlns:a16="http://schemas.microsoft.com/office/drawing/2014/main" id="{78C83070-8471-1253-E543-0E8E81D9DA18}"/>
              </a:ext>
            </a:extLst>
          </p:cNvPr>
          <p:cNvPicPr>
            <a:picLocks noChangeAspect="1"/>
          </p:cNvPicPr>
          <p:nvPr/>
        </p:nvPicPr>
        <p:blipFill>
          <a:blip r:embed="rId6"/>
          <a:stretch>
            <a:fillRect/>
          </a:stretch>
        </p:blipFill>
        <p:spPr>
          <a:xfrm>
            <a:off x="7013358" y="5631"/>
            <a:ext cx="2014887" cy="1007444"/>
          </a:xfrm>
          <a:prstGeom prst="rect">
            <a:avLst/>
          </a:prstGeom>
        </p:spPr>
      </p:pic>
    </p:spTree>
    <p:extLst>
      <p:ext uri="{BB962C8B-B14F-4D97-AF65-F5344CB8AC3E}">
        <p14:creationId xmlns:p14="http://schemas.microsoft.com/office/powerpoint/2010/main" val="21449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3600" kern="0" spc="-3" dirty="0">
                <a:solidFill>
                  <a:srgbClr val="25292A"/>
                </a:solidFill>
                <a:latin typeface="Lato" panose="020F0502020204030203" pitchFamily="34" charset="0"/>
                <a:ea typeface="Lato" panose="020F0502020204030203" pitchFamily="34" charset="0"/>
                <a:cs typeface="Lato" panose="020F0502020204030203" pitchFamily="34" charset="0"/>
              </a:rPr>
              <a:t>Benchmark by Benchmark</a:t>
            </a:r>
            <a:endParaRPr lang="en-GB" sz="3600" u="sng" dirty="0">
              <a:solidFill>
                <a:srgbClr val="25292A"/>
              </a:solidFill>
              <a:latin typeface="+mn-lt"/>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89" y="2003597"/>
            <a:ext cx="1605836" cy="22598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930" y="2137340"/>
            <a:ext cx="1458978" cy="204588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724" y="1947727"/>
            <a:ext cx="1400661" cy="1987881"/>
          </a:xfrm>
          <a:prstGeom prst="rect">
            <a:avLst/>
          </a:prstGeom>
        </p:spPr>
      </p:pic>
      <p:pic>
        <p:nvPicPr>
          <p:cNvPr id="11" name="Picture 10"/>
          <p:cNvPicPr>
            <a:picLocks noChangeAspect="1"/>
          </p:cNvPicPr>
          <p:nvPr/>
        </p:nvPicPr>
        <p:blipFill>
          <a:blip r:embed="rId6"/>
          <a:stretch>
            <a:fillRect/>
          </a:stretch>
        </p:blipFill>
        <p:spPr>
          <a:xfrm>
            <a:off x="5313358" y="2137340"/>
            <a:ext cx="1484149" cy="2118702"/>
          </a:xfrm>
          <a:prstGeom prst="rect">
            <a:avLst/>
          </a:prstGeom>
        </p:spPr>
      </p:pic>
      <p:pic>
        <p:nvPicPr>
          <p:cNvPr id="12" name="Picture 11"/>
          <p:cNvPicPr>
            <a:picLocks noChangeAspect="1"/>
          </p:cNvPicPr>
          <p:nvPr/>
        </p:nvPicPr>
        <p:blipFill>
          <a:blip r:embed="rId7"/>
          <a:stretch>
            <a:fillRect/>
          </a:stretch>
        </p:blipFill>
        <p:spPr>
          <a:xfrm>
            <a:off x="7115542" y="1941769"/>
            <a:ext cx="1590891" cy="2232439"/>
          </a:xfrm>
          <a:prstGeom prst="rect">
            <a:avLst/>
          </a:prstGeom>
        </p:spPr>
      </p:pic>
      <p:pic>
        <p:nvPicPr>
          <p:cNvPr id="13" name="Picture 12"/>
          <p:cNvPicPr>
            <a:picLocks noChangeAspect="1"/>
          </p:cNvPicPr>
          <p:nvPr/>
        </p:nvPicPr>
        <p:blipFill>
          <a:blip r:embed="rId8"/>
          <a:stretch>
            <a:fillRect/>
          </a:stretch>
        </p:blipFill>
        <p:spPr>
          <a:xfrm>
            <a:off x="1358417" y="3374608"/>
            <a:ext cx="1642834" cy="2322493"/>
          </a:xfrm>
          <a:prstGeom prst="rect">
            <a:avLst/>
          </a:prstGeom>
        </p:spPr>
      </p:pic>
      <p:pic>
        <p:nvPicPr>
          <p:cNvPr id="14" name="Picture 13"/>
          <p:cNvPicPr>
            <a:picLocks noChangeAspect="1"/>
          </p:cNvPicPr>
          <p:nvPr/>
        </p:nvPicPr>
        <p:blipFill>
          <a:blip r:embed="rId9"/>
          <a:stretch>
            <a:fillRect/>
          </a:stretch>
        </p:blipFill>
        <p:spPr>
          <a:xfrm>
            <a:off x="3890730" y="3374609"/>
            <a:ext cx="1674000" cy="2350558"/>
          </a:xfrm>
          <a:prstGeom prst="rect">
            <a:avLst/>
          </a:prstGeom>
        </p:spPr>
      </p:pic>
      <p:pic>
        <p:nvPicPr>
          <p:cNvPr id="15" name="Picture 14"/>
          <p:cNvPicPr>
            <a:picLocks noChangeAspect="1"/>
          </p:cNvPicPr>
          <p:nvPr/>
        </p:nvPicPr>
        <p:blipFill>
          <a:blip r:embed="rId10"/>
          <a:stretch>
            <a:fillRect/>
          </a:stretch>
        </p:blipFill>
        <p:spPr>
          <a:xfrm>
            <a:off x="6230022" y="3374608"/>
            <a:ext cx="1696647" cy="2412921"/>
          </a:xfrm>
          <a:prstGeom prst="rect">
            <a:avLst/>
          </a:prstGeom>
        </p:spPr>
      </p:pic>
      <p:pic>
        <p:nvPicPr>
          <p:cNvPr id="3" name="Picture 2" descr="Logo&#10;&#10;Description automatically generated">
            <a:extLst>
              <a:ext uri="{FF2B5EF4-FFF2-40B4-BE49-F238E27FC236}">
                <a16:creationId xmlns:a16="http://schemas.microsoft.com/office/drawing/2014/main" id="{84C696F2-F8BA-F1D8-F646-93BA9692A7D1}"/>
              </a:ext>
            </a:extLst>
          </p:cNvPr>
          <p:cNvPicPr>
            <a:picLocks noChangeAspect="1"/>
          </p:cNvPicPr>
          <p:nvPr/>
        </p:nvPicPr>
        <p:blipFill>
          <a:blip r:embed="rId11"/>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A4758456-92CF-6289-FCB7-82DAC35713C8}"/>
              </a:ext>
            </a:extLst>
          </p:cNvPr>
          <p:cNvPicPr>
            <a:picLocks noChangeAspect="1"/>
          </p:cNvPicPr>
          <p:nvPr/>
        </p:nvPicPr>
        <p:blipFill>
          <a:blip r:embed="rId12"/>
          <a:stretch>
            <a:fillRect/>
          </a:stretch>
        </p:blipFill>
        <p:spPr>
          <a:xfrm>
            <a:off x="7013358" y="5631"/>
            <a:ext cx="2014887" cy="1007444"/>
          </a:xfrm>
          <a:prstGeom prst="rect">
            <a:avLst/>
          </a:prstGeom>
        </p:spPr>
      </p:pic>
    </p:spTree>
    <p:extLst>
      <p:ext uri="{BB962C8B-B14F-4D97-AF65-F5344CB8AC3E}">
        <p14:creationId xmlns:p14="http://schemas.microsoft.com/office/powerpoint/2010/main" val="319587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br>
              <a:rPr lang="en-GB" sz="3600" kern="0" spc="-3" dirty="0">
                <a:solidFill>
                  <a:srgbClr val="25292A"/>
                </a:solidFill>
                <a:latin typeface="Lato" panose="020F0502020204030203" pitchFamily="34" charset="0"/>
                <a:ea typeface="Lato" panose="020F0502020204030203" pitchFamily="34" charset="0"/>
                <a:cs typeface="Lato" panose="020F0502020204030203" pitchFamily="34" charset="0"/>
              </a:rPr>
            </a:br>
            <a:r>
              <a:rPr lang="en-GB" sz="3600" kern="0" spc="-3" dirty="0">
                <a:solidFill>
                  <a:srgbClr val="25292A"/>
                </a:solidFill>
                <a:latin typeface="Lato" panose="020F0502020204030203" pitchFamily="34" charset="0"/>
                <a:ea typeface="Lato" panose="020F0502020204030203" pitchFamily="34" charset="0"/>
                <a:cs typeface="Lato" panose="020F0502020204030203" pitchFamily="34" charset="0"/>
              </a:rPr>
              <a:t>What this guide is NOT</a:t>
            </a:r>
            <a:br>
              <a:rPr lang="en-GB" sz="3600" kern="0" dirty="0">
                <a:solidFill>
                  <a:srgbClr val="25292A"/>
                </a:solidFill>
                <a:latin typeface="Lato" panose="020F0502020204030203" pitchFamily="34" charset="0"/>
                <a:ea typeface="Lato" panose="020F0502020204030203" pitchFamily="34" charset="0"/>
                <a:cs typeface="Lato" panose="020F0502020204030203" pitchFamily="34" charset="0"/>
              </a:rPr>
            </a:br>
            <a:endParaRPr lang="en-GB" sz="3600" u="sng" dirty="0">
              <a:solidFill>
                <a:srgbClr val="25292A"/>
              </a:solidFill>
              <a:latin typeface="+mn-lt"/>
              <a:cs typeface="Arial" panose="020B0604020202020204" pitchFamily="34" charset="0"/>
            </a:endParaRPr>
          </a:p>
        </p:txBody>
      </p:sp>
      <p:sp>
        <p:nvSpPr>
          <p:cNvPr id="4" name="Text Placeholder 3">
            <a:extLst>
              <a:ext uri="{FF2B5EF4-FFF2-40B4-BE49-F238E27FC236}">
                <a16:creationId xmlns:a16="http://schemas.microsoft.com/office/drawing/2014/main" id="{677F89A6-4632-4AA9-8628-091E4803D6A9}"/>
              </a:ext>
            </a:extLst>
          </p:cNvPr>
          <p:cNvSpPr>
            <a:spLocks noGrp="1"/>
          </p:cNvSpPr>
          <p:nvPr>
            <p:ph type="body" idx="10"/>
          </p:nvPr>
        </p:nvSpPr>
        <p:spPr>
          <a:xfrm>
            <a:off x="364840" y="2030306"/>
            <a:ext cx="8399748" cy="3541036"/>
          </a:xfrm>
        </p:spPr>
        <p:txBody>
          <a:bodyPr/>
          <a:lstStyle/>
          <a:p>
            <a:pPr marL="285750" lvl="0" indent="-285750" defTabSz="914400" eaLnBrk="1" fontAlgn="auto" hangingPunct="1">
              <a:spcBef>
                <a:spcPts val="0"/>
              </a:spcBef>
              <a:spcAft>
                <a:spcPts val="0"/>
              </a:spcAft>
              <a:buFont typeface="Arial" panose="020B0604020202020204" pitchFamily="34" charset="0"/>
              <a:buChar char="•"/>
              <a:defRPr/>
            </a:pPr>
            <a:endParaRPr lang="en-GB" sz="1600" spc="0" dirty="0">
              <a:solidFill>
                <a:srgbClr val="575553"/>
              </a:solidFill>
              <a:latin typeface="Lato" panose="020F0502020204030203"/>
              <a:ea typeface="Calibri" panose="020F0502020204030204" pitchFamily="34" charset="0"/>
            </a:endParaRPr>
          </a:p>
          <a:p>
            <a:pPr defTabSz="914400" eaLnBrk="1" fontAlgn="auto" hangingPunct="1">
              <a:spcBef>
                <a:spcPts val="600"/>
              </a:spcBef>
              <a:spcAft>
                <a:spcPts val="600"/>
              </a:spcAft>
              <a:defRPr/>
            </a:pPr>
            <a:endParaRPr lang="en-GB" spc="0" dirty="0">
              <a:solidFill>
                <a:srgbClr val="575553"/>
              </a:solidFill>
              <a:latin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7" y="2089026"/>
            <a:ext cx="6096045" cy="297658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885" y="2171389"/>
            <a:ext cx="2295753" cy="3258869"/>
          </a:xfrm>
          <a:prstGeom prst="rect">
            <a:avLst/>
          </a:prstGeom>
        </p:spPr>
      </p:pic>
      <p:pic>
        <p:nvPicPr>
          <p:cNvPr id="6" name="Picture 5" descr="Logo&#10;&#10;Description automatically generated">
            <a:extLst>
              <a:ext uri="{FF2B5EF4-FFF2-40B4-BE49-F238E27FC236}">
                <a16:creationId xmlns:a16="http://schemas.microsoft.com/office/drawing/2014/main" id="{4310CEC1-79DB-5E46-600E-AA8A82466B88}"/>
              </a:ext>
            </a:extLst>
          </p:cNvPr>
          <p:cNvPicPr>
            <a:picLocks noChangeAspect="1"/>
          </p:cNvPicPr>
          <p:nvPr/>
        </p:nvPicPr>
        <p:blipFill>
          <a:blip r:embed="rId5"/>
          <a:stretch>
            <a:fillRect/>
          </a:stretch>
        </p:blipFill>
        <p:spPr>
          <a:xfrm>
            <a:off x="0" y="66840"/>
            <a:ext cx="2286000" cy="913626"/>
          </a:xfrm>
          <a:prstGeom prst="rect">
            <a:avLst/>
          </a:prstGeom>
        </p:spPr>
      </p:pic>
      <p:pic>
        <p:nvPicPr>
          <p:cNvPr id="7" name="Picture 6" descr="Logo, company name&#10;&#10;Description automatically generated">
            <a:extLst>
              <a:ext uri="{FF2B5EF4-FFF2-40B4-BE49-F238E27FC236}">
                <a16:creationId xmlns:a16="http://schemas.microsoft.com/office/drawing/2014/main" id="{643DB385-E012-D0AB-E10B-EC2F3B2BD3DC}"/>
              </a:ext>
            </a:extLst>
          </p:cNvPr>
          <p:cNvPicPr>
            <a:picLocks noChangeAspect="1"/>
          </p:cNvPicPr>
          <p:nvPr/>
        </p:nvPicPr>
        <p:blipFill>
          <a:blip r:embed="rId6"/>
          <a:stretch>
            <a:fillRect/>
          </a:stretch>
        </p:blipFill>
        <p:spPr>
          <a:xfrm>
            <a:off x="7013358" y="5631"/>
            <a:ext cx="2014887" cy="1007444"/>
          </a:xfrm>
          <a:prstGeom prst="rect">
            <a:avLst/>
          </a:prstGeom>
        </p:spPr>
      </p:pic>
    </p:spTree>
    <p:extLst>
      <p:ext uri="{BB962C8B-B14F-4D97-AF65-F5344CB8AC3E}">
        <p14:creationId xmlns:p14="http://schemas.microsoft.com/office/powerpoint/2010/main" val="196975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25" y="1172452"/>
            <a:ext cx="8399463" cy="857853"/>
          </a:xfrm>
        </p:spPr>
        <p:txBody>
          <a:bodyPr/>
          <a:lstStyle/>
          <a:p>
            <a:r>
              <a:rPr lang="en-GB" sz="2800" kern="0" spc="-3" dirty="0">
                <a:solidFill>
                  <a:srgbClr val="25292A"/>
                </a:solidFill>
                <a:latin typeface="Lato" panose="020F0502020204030203" pitchFamily="34" charset="0"/>
                <a:cs typeface="Arial" panose="020B0604020202020204" pitchFamily="34" charset="0"/>
              </a:rPr>
              <a:t>Focus for LEAN – Gatsby Benchmarks 1, 5&amp;6</a:t>
            </a:r>
            <a:endParaRPr lang="en-GB" sz="2800" u="sng" dirty="0">
              <a:solidFill>
                <a:srgbClr val="25292A"/>
              </a:solidFill>
              <a:latin typeface="+mn-lt"/>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11" y="1999451"/>
            <a:ext cx="6949574" cy="3719756"/>
          </a:xfrm>
          <a:prstGeom prst="rect">
            <a:avLst/>
          </a:prstGeom>
        </p:spPr>
      </p:pic>
      <p:pic>
        <p:nvPicPr>
          <p:cNvPr id="3" name="Picture 2" descr="Logo&#10;&#10;Description automatically generated">
            <a:extLst>
              <a:ext uri="{FF2B5EF4-FFF2-40B4-BE49-F238E27FC236}">
                <a16:creationId xmlns:a16="http://schemas.microsoft.com/office/drawing/2014/main" id="{6BF70158-6D85-EF15-646F-730D3A8D664C}"/>
              </a:ext>
            </a:extLst>
          </p:cNvPr>
          <p:cNvPicPr>
            <a:picLocks noChangeAspect="1"/>
          </p:cNvPicPr>
          <p:nvPr/>
        </p:nvPicPr>
        <p:blipFill>
          <a:blip r:embed="rId4"/>
          <a:stretch>
            <a:fillRect/>
          </a:stretch>
        </p:blipFill>
        <p:spPr>
          <a:xfrm>
            <a:off x="0" y="66840"/>
            <a:ext cx="2286000" cy="913626"/>
          </a:xfrm>
          <a:prstGeom prst="rect">
            <a:avLst/>
          </a:prstGeom>
        </p:spPr>
      </p:pic>
      <p:pic>
        <p:nvPicPr>
          <p:cNvPr id="4" name="Picture 3" descr="Logo, company name&#10;&#10;Description automatically generated">
            <a:extLst>
              <a:ext uri="{FF2B5EF4-FFF2-40B4-BE49-F238E27FC236}">
                <a16:creationId xmlns:a16="http://schemas.microsoft.com/office/drawing/2014/main" id="{6F757AB7-12BF-A4E1-C58B-A8072A276A65}"/>
              </a:ext>
            </a:extLst>
          </p:cNvPr>
          <p:cNvPicPr>
            <a:picLocks noChangeAspect="1"/>
          </p:cNvPicPr>
          <p:nvPr/>
        </p:nvPicPr>
        <p:blipFill>
          <a:blip r:embed="rId5"/>
          <a:stretch>
            <a:fillRect/>
          </a:stretch>
        </p:blipFill>
        <p:spPr>
          <a:xfrm>
            <a:off x="7013358" y="5631"/>
            <a:ext cx="2014887" cy="1007444"/>
          </a:xfrm>
          <a:prstGeom prst="rect">
            <a:avLst/>
          </a:prstGeom>
        </p:spPr>
      </p:pic>
    </p:spTree>
    <p:extLst>
      <p:ext uri="{BB962C8B-B14F-4D97-AF65-F5344CB8AC3E}">
        <p14:creationId xmlns:p14="http://schemas.microsoft.com/office/powerpoint/2010/main" val="176466029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4444</TotalTime>
  <Words>1544</Words>
  <Application>Microsoft Office PowerPoint</Application>
  <PresentationFormat>On-screen Show (4:3)</PresentationFormat>
  <Paragraphs>134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Lato</vt:lpstr>
      <vt:lpstr>1_Custom Design</vt:lpstr>
      <vt:lpstr>2_Custom Design</vt:lpstr>
      <vt:lpstr>London Enterprise Adviser Network  How to Provide EA Support Virtually</vt:lpstr>
      <vt:lpstr>Agenda</vt:lpstr>
      <vt:lpstr>PowerPoint Presentation</vt:lpstr>
      <vt:lpstr>Why have we created this guide?</vt:lpstr>
      <vt:lpstr>What is the aim of the guide?</vt:lpstr>
      <vt:lpstr>What does the guide include?</vt:lpstr>
      <vt:lpstr>Benchmark by Benchmark</vt:lpstr>
      <vt:lpstr> What this guide is NOT </vt:lpstr>
      <vt:lpstr>Focus for LEAN – Gatsby Benchmarks 1, 5&amp;6</vt:lpstr>
      <vt:lpstr>PowerPoint Presentation</vt:lpstr>
      <vt:lpstr>Focus for LEAN – Gatsby Benchmarks 1, 5&amp;6</vt:lpstr>
      <vt:lpstr>PowerPoint Presentation</vt:lpstr>
      <vt:lpstr>Focus for LEAN – Gatsby Benchmarks 1, 5&amp;6</vt:lpstr>
      <vt:lpstr>PowerPoint Presentation</vt:lpstr>
      <vt:lpstr>PowerPoint Presentation</vt:lpstr>
      <vt:lpstr>Top Tips</vt:lpstr>
      <vt:lpstr>The CEC Resource Directory  </vt:lpstr>
      <vt:lpstr>Careers Leader Bursaries</vt:lpstr>
      <vt:lpstr>PowerPoint Presentation</vt:lpstr>
    </vt:vector>
  </TitlesOfParts>
  <Company>Greater London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Birchall</dc:creator>
  <cp:lastModifiedBy>Lorrana Scodeler</cp:lastModifiedBy>
  <cp:revision>268</cp:revision>
  <cp:lastPrinted>2019-12-18T14:02:07Z</cp:lastPrinted>
  <dcterms:created xsi:type="dcterms:W3CDTF">2015-03-18T12:04:20Z</dcterms:created>
  <dcterms:modified xsi:type="dcterms:W3CDTF">2023-02-13T16:52:45Z</dcterms:modified>
</cp:coreProperties>
</file>